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650" r:id="rId3"/>
  </p:sldMasterIdLst>
  <p:notesMasterIdLst>
    <p:notesMasterId r:id="rId63"/>
  </p:notesMasterIdLst>
  <p:handoutMasterIdLst>
    <p:handoutMasterId r:id="rId64"/>
  </p:handoutMasterIdLst>
  <p:sldIdLst>
    <p:sldId id="256" r:id="rId4"/>
    <p:sldId id="314" r:id="rId5"/>
    <p:sldId id="319" r:id="rId6"/>
    <p:sldId id="369" r:id="rId7"/>
    <p:sldId id="371" r:id="rId8"/>
    <p:sldId id="372" r:id="rId9"/>
    <p:sldId id="414" r:id="rId10"/>
    <p:sldId id="412" r:id="rId11"/>
    <p:sldId id="411" r:id="rId12"/>
    <p:sldId id="373" r:id="rId13"/>
    <p:sldId id="400" r:id="rId14"/>
    <p:sldId id="367" r:id="rId15"/>
    <p:sldId id="374" r:id="rId16"/>
    <p:sldId id="413" r:id="rId17"/>
    <p:sldId id="401" r:id="rId18"/>
    <p:sldId id="417" r:id="rId19"/>
    <p:sldId id="375" r:id="rId20"/>
    <p:sldId id="376" r:id="rId21"/>
    <p:sldId id="426" r:id="rId22"/>
    <p:sldId id="427" r:id="rId23"/>
    <p:sldId id="379" r:id="rId24"/>
    <p:sldId id="380" r:id="rId25"/>
    <p:sldId id="429" r:id="rId26"/>
    <p:sldId id="418" r:id="rId27"/>
    <p:sldId id="419" r:id="rId28"/>
    <p:sldId id="381" r:id="rId29"/>
    <p:sldId id="382" r:id="rId30"/>
    <p:sldId id="368" r:id="rId31"/>
    <p:sldId id="436" r:id="rId32"/>
    <p:sldId id="437" r:id="rId33"/>
    <p:sldId id="424" r:id="rId34"/>
    <p:sldId id="383" r:id="rId35"/>
    <p:sldId id="384" r:id="rId36"/>
    <p:sldId id="386" r:id="rId37"/>
    <p:sldId id="430" r:id="rId38"/>
    <p:sldId id="420" r:id="rId39"/>
    <p:sldId id="387" r:id="rId40"/>
    <p:sldId id="388" r:id="rId41"/>
    <p:sldId id="389" r:id="rId42"/>
    <p:sldId id="402" r:id="rId43"/>
    <p:sldId id="391" r:id="rId44"/>
    <p:sldId id="390" r:id="rId45"/>
    <p:sldId id="439" r:id="rId46"/>
    <p:sldId id="438" r:id="rId47"/>
    <p:sldId id="396" r:id="rId48"/>
    <p:sldId id="422" r:id="rId49"/>
    <p:sldId id="397" r:id="rId50"/>
    <p:sldId id="425" r:id="rId51"/>
    <p:sldId id="392" r:id="rId52"/>
    <p:sldId id="416" r:id="rId53"/>
    <p:sldId id="408" r:id="rId54"/>
    <p:sldId id="406" r:id="rId55"/>
    <p:sldId id="407" r:id="rId56"/>
    <p:sldId id="431" r:id="rId57"/>
    <p:sldId id="433" r:id="rId58"/>
    <p:sldId id="434" r:id="rId59"/>
    <p:sldId id="435" r:id="rId60"/>
    <p:sldId id="357" r:id="rId61"/>
    <p:sldId id="358" r:id="rId6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" initials="A" lastIdx="0" clrIdx="0">
    <p:extLst>
      <p:ext uri="{19B8F6BF-5375-455C-9EA6-DF929625EA0E}">
        <p15:presenceInfo xmlns:p15="http://schemas.microsoft.com/office/powerpoint/2012/main" userId="86d2cb7219f4ef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A7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3065" autoAdjust="0"/>
  </p:normalViewPr>
  <p:slideViewPr>
    <p:cSldViewPr snapToGrid="0">
      <p:cViewPr varScale="1">
        <p:scale>
          <a:sx n="72" d="100"/>
          <a:sy n="72" d="100"/>
        </p:scale>
        <p:origin x="1118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719" y="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1C476-56DB-4D01-AB5F-E4DDD6C9A0C7}" type="datetimeFigureOut">
              <a:rPr lang="pt-BR" smtClean="0"/>
              <a:pPr/>
              <a:t>28/09/2017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5C876-A947-4040-ABB0-4E7D602C993B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8887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83A90-1A5A-4A5B-A4E8-8CE50392CE6B}" type="datetimeFigureOut">
              <a:rPr lang="pt-BR" smtClean="0"/>
              <a:pPr/>
              <a:t>28/09/2017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9766B-57E8-4721-B13B-CB4C49AB33D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7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ms190911.aspx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logs.msdn.com/b/mcsukbi/archive/2013/04/12/sql-server-page-life-expectancy.aspx" TargetMode="External"/><Relationship Id="rId5" Type="http://schemas.openxmlformats.org/officeDocument/2006/relationships/hyperlink" Target="https://msdn.microsoft.com/en-us/library/ms189628.aspx" TargetMode="External"/><Relationship Id="rId4" Type="http://schemas.openxmlformats.org/officeDocument/2006/relationships/hyperlink" Target="https://msdn.microsoft.com/en-us/library/ms190697.aspx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blog/2011/06/29/rotina-para-atualizar-as-estatisticas-do-seu-banco-de-dado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ian.com/blog/sql-server-statistics-maintenance-and-best-practices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fabriciolima.net/blog/2011/06/29/rotina-para-atualizar-as-estatisticas-do-seu-banco-de-dados/" TargetMode="External"/><Relationship Id="rId4" Type="http://schemas.openxmlformats.org/officeDocument/2006/relationships/hyperlink" Target="http://www.red-gate.com/community/books/sql-server-statistics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ian.com/blog/sql-server-statistics-maintenance-and-best-practice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fabriciolima.net/blog/2011/06/29/rotina-para-atualizar-as-estatisticas-do-seu-banco-de-dados/" TargetMode="External"/><Relationship Id="rId4" Type="http://schemas.openxmlformats.org/officeDocument/2006/relationships/hyperlink" Target="http://www.red-gate.com/community/books/sql-server-statistics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ian.com/blog/sql-server-statistics-maintenance-and-best-practice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fabriciolima.net/blog/2011/06/29/rotina-para-atualizar-as-estatisticas-do-seu-banco-de-dados/" TargetMode="External"/><Relationship Id="rId4" Type="http://schemas.openxmlformats.org/officeDocument/2006/relationships/hyperlink" Target="http://www.red-gate.com/community/books/sql-server-statistics" TargetMode="Externa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mazon.com/Expert-Performance-Indexing-Server-2012/dp/1430237414" TargetMode="External"/><Relationship Id="rId3" Type="http://schemas.openxmlformats.org/officeDocument/2006/relationships/hyperlink" Target="https://www.simple-talk.com/sql/learn-sql-server/sql-server-index-basics/" TargetMode="External"/><Relationship Id="rId7" Type="http://schemas.openxmlformats.org/officeDocument/2006/relationships/hyperlink" Target="http://blogs.msdn.com/b/timchapman/archive/2012/09/28/index-rebuild-vs-reorganize-the-transaction-log-edition.aspx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mssqltips.com/sql-server-tip-category/38/indexing/" TargetMode="External"/><Relationship Id="rId5" Type="http://schemas.openxmlformats.org/officeDocument/2006/relationships/hyperlink" Target="http://www.mssqltips.com/sqlservertip/1206/understanding-sql-server-indexing/" TargetMode="External"/><Relationship Id="rId4" Type="http://schemas.openxmlformats.org/officeDocument/2006/relationships/hyperlink" Target="http://www.sql-server-performance.com/2007/clustered-indexes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blog/2010/11/30/casos-do-dia-a-dia-exclusao-de-um-indice-grande-e-pouco-utilizado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9FlnOPltA8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randonlive.com/2010/02/21/measuring-memory-usage-in-windows-7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blog/2011/02/07/querys-do-dia-a-dia-como-visualizar-as-colunas-include-de-um-indice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abriciolima.net/blog/2011/02/26/qual-o-valor-ideal-para-o-fillfactor-de-um-indice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kills.com/blogs/paul/tracking-page-splits-using-the-transaction-lo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sqlblogcasts.com/blogs/tonyrogerson/archive/2007/06/28/what-is-a-page-split-what-happens-why-does-it-happen-why-worry.aspx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pfebrasilsql/archive/2014/10/03/configurando-o-min-server-memory-e-max-server-memory-parte-1.aspx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fabriciolima.net/blog/2010/12/25/casos-do-dia-a-dia-diminuindo-um-problema-de-memoria-no-sql-server/" TargetMode="External"/><Relationship Id="rId5" Type="http://schemas.openxmlformats.org/officeDocument/2006/relationships/hyperlink" Target="http://www.fabriciolima.net/blog/2010/08/09/utilizacao-de-mais-de-3gb-de-memoria-no-sql-server-em-um-ambiente-32-bits/" TargetMode="External"/><Relationship Id="rId4" Type="http://schemas.openxmlformats.org/officeDocument/2006/relationships/hyperlink" Target="http://blogs.msdn.com/b/pfebrasilsql/archive/2014/12/04/configurando-o-min-e-max-server-memory-parte-2.aspx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abriciolima.net/blog/2011/02/16/monitorando-a-fragmentacao-dos-indices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abriciolima.net/blog/2011/02/16/monitorando-a-fragmentacao-dos-indices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agobalabuch.com/eu-devo-utilizar-as-dmv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fabriciolima.net/blog/2010/07/13/e-book-sql-server-dmv-started-pack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bartd/archive/2007/07/19/are-you-using-sql-s-missing-index-dmvs.aspx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mssqltips.com/sqlservertip/1634/using-sql-server-dmvs-to-identify-missing-indexes/" TargetMode="External"/><Relationship Id="rId4" Type="http://schemas.openxmlformats.org/officeDocument/2006/relationships/hyperlink" Target="http://www.sql-server-performance.com/2009/identify-missing-indexes-using-sql-server-dmvs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blog/2010/06/05/passo-a-passo-para-encontrar-as-querys-mais-demoradas-do-banco-de-dados-parte-1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fabriciolima.net/blog/2011/01/26/querys-do-dia-a-dia-acompanhando-as-querys-mais-demoradas-do-banco-de-dados/" TargetMode="External"/><Relationship Id="rId4" Type="http://schemas.openxmlformats.org/officeDocument/2006/relationships/hyperlink" Target="http://www.fabriciolima.net/blog/2010/06/05/passo-a-passo-para-encontrar-as-querys-mais-demoradas-do-banco-de-dados-parte-2/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tozar.com/archive/2012/01/art-of-execution-plan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red-gate.com/community/books/sql-server-execution-plans-ed-2?utm_term=executionplans&amp;utm_content=buffer4a0ec&amp;utm_medium=social&amp;utm_source=twitter.com&amp;utm_campaign=buffer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tozar.com/archive/2012/01/art-of-execution-plan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red-gate.com/community/books/sql-server-execution-plans-ed-2?utm_term=executionplans&amp;utm_content=buffer4a0ec&amp;utm_medium=social&amp;utm_source=twitter.com&amp;utm_campaign=buffer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tozar.com/archive/2012/01/art-of-execution-plan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red-gate.com/community/books/sql-server-execution-plans-ed-2?utm_term=executionplans&amp;utm_content=buffer4a0ec&amp;utm_medium=social&amp;utm_source=twitter.com&amp;utm_campaign=buffer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blog/2011/01/10/querys-do-dia-a-dia-monitoramento-do-banco-de-dados-who-is-active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adworld.com/platforms/sql-server/w/wiki/10400.the-server-side-trace-what-why-and-how.aspx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Site Fabrício Lima – Soluções</a:t>
            </a:r>
            <a:r>
              <a:rPr lang="pt-BR" b="1" baseline="0" dirty="0"/>
              <a:t> em Banco de Dados: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baseline="0" dirty="0"/>
              <a:t> </a:t>
            </a:r>
            <a:r>
              <a:rPr lang="pt-BR" sz="2800" dirty="0">
                <a:hlinkClick r:id="rId3"/>
              </a:rPr>
              <a:t>http://www.fabriciolima.net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267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dirty="0"/>
              <a:t>Leitura</a:t>
            </a:r>
            <a:r>
              <a:rPr lang="pt-BR" b="1" baseline="0" dirty="0"/>
              <a:t> Complementar: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dirty="0"/>
              <a:t>http://www.dirceuresende.com/blog/utilizando-o-trace-padrao-do-sql-server-para-auditar-eventos-fn_trace_gettable/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49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https://msdn.microsoft.com/en-us/library/ms190911.aspx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https://msdn.microsoft.com/en-us/library/ms190697.aspx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5"/>
              </a:rPr>
              <a:t>https://msdn.microsoft.com/en-us/library/ms189628.aspx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6"/>
              </a:rPr>
              <a:t>http://blogs.msdn.com/b/mcsukbi/archive/2013/04/12/sql-server-page-life-expectancy.aspx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b="1" dirty="0"/>
              <a:t>Leitura Complementar:</a:t>
            </a:r>
          </a:p>
          <a:p>
            <a:pPr>
              <a:buFont typeface="Arial" pitchFamily="34" charset="0"/>
              <a:buNone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http://www.fabriciolima.net/blog/2011/06/29/rotina-para-atualizar-as-estatisticas-do-seu-banco-de-dados/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063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http://www.pythian.com/blog/sql-server-statistics-maintenance-and-best-practices/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http://www.red-gate.com/community/books/sql-server-statistics</a:t>
            </a:r>
            <a:r>
              <a:rPr lang="pt-BR" sz="1200" dirty="0"/>
              <a:t> </a:t>
            </a:r>
            <a:r>
              <a:rPr lang="pt-BR" dirty="0"/>
              <a:t>(Livro Gratuito)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dirty="0"/>
              <a:t>http://www.littlekendra.com/2016/04/18/updating-statistics-in-sql-server-maintenance-answers/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5"/>
              </a:rPr>
              <a:t>http://www.fabriciolima.net/blog/2011/06/29/rotina-para-atualizar-as-estatisticas-do-seu-banco-de-dados/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8442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http://www.pythian.com/blog/sql-server-statistics-maintenance-and-best-practices/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http://www.red-gate.com/community/books/sql-server-statistics</a:t>
            </a:r>
            <a:r>
              <a:rPr lang="pt-BR" sz="1200" dirty="0"/>
              <a:t> </a:t>
            </a:r>
            <a:r>
              <a:rPr lang="pt-BR" dirty="0"/>
              <a:t>(Livro Gratuito)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dirty="0"/>
              <a:t>http://www.littlekendra.com/2016/04/18/updating-statistics-in-sql-server-maintenance-answers/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5"/>
              </a:rPr>
              <a:t>http://www.fabriciolima.net/blog/2011/06/29/rotina-para-atualizar-as-estatisticas-do-seu-banco-de-dados/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7505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http://www.pythian.com/blog/sql-server-statistics-maintenance-and-best-practices/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http://www.red-gate.com/community/books/sql-server-statistics</a:t>
            </a:r>
            <a:r>
              <a:rPr lang="pt-BR" sz="1200" dirty="0"/>
              <a:t> </a:t>
            </a:r>
            <a:r>
              <a:rPr lang="pt-BR" dirty="0"/>
              <a:t>(Livro Gratuito)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dirty="0"/>
              <a:t>http://www.littlekendra.com/2016/04/18/updating-statistics-in-sql-server-maintenance-answers/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5"/>
              </a:rPr>
              <a:t>http://www.fabriciolima.net/blog/2011/06/29/rotina-para-atualizar-as-estatisticas-do-seu-banco-de-dados/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3305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https://www.simple-talk.com/sql/learn-sql-server/sql-server-index-basics/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http://www.sql-server-performance.com/2007/clustered-indexes/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5"/>
              </a:rPr>
              <a:t>http://www.mssqltips.com/sqlservertip/1206/understanding-sql-server-indexing/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6"/>
              </a:rPr>
              <a:t>http://www.mssqltips.com/sql-server-tip-category/38/indexing/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7"/>
              </a:rPr>
              <a:t>http://blogs.msdn.com/b/timchapman/archive/2012/09/28/index-rebuild-vs-reorganize-the-transaction-log-edition.aspx</a:t>
            </a:r>
            <a:endParaRPr lang="pt-BR" sz="1200" dirty="0"/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b="1" dirty="0"/>
              <a:t> Livro: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8"/>
              </a:rPr>
              <a:t>http://www.amazon.com/Expert-Performance-Indexing-Server-2012/dp/1430237414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0048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Leitura</a:t>
            </a:r>
            <a:r>
              <a:rPr lang="pt-BR" b="1" baseline="0" dirty="0"/>
              <a:t> Complementar:</a:t>
            </a:r>
          </a:p>
          <a:p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2400" dirty="0">
                <a:hlinkClick r:id="rId3"/>
              </a:rPr>
              <a:t>http://www.fabriciolima.net/blog/2010/11/30/casos-do-dia-a-dia-exclusao-de-um-indice-grande-e-pouco-utilizado/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dirty="0"/>
              <a:t> Vídeo</a:t>
            </a:r>
            <a:r>
              <a:rPr lang="pt-BR" baseline="0" dirty="0"/>
              <a:t> em inglês muito bom para entendimento do funcionamento dos índices: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https://www.youtube.com/watch?v=p9FlnOPltA8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1423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4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b="1" dirty="0"/>
              <a:t> </a:t>
            </a:r>
            <a:r>
              <a:rPr lang="pt-BR" b="1" u="sng" dirty="0"/>
              <a:t>Total:</a:t>
            </a:r>
            <a:r>
              <a:rPr lang="pt-BR" dirty="0"/>
              <a:t> Total de memória disponível para o Windows.</a:t>
            </a:r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b="1" dirty="0"/>
              <a:t> </a:t>
            </a:r>
            <a:r>
              <a:rPr lang="pt-BR" b="1" u="sng" dirty="0"/>
              <a:t>Cached:</a:t>
            </a:r>
            <a:r>
              <a:rPr lang="pt-BR" dirty="0"/>
              <a:t> Parte da memória utilizada como cache,</a:t>
            </a:r>
            <a:r>
              <a:rPr lang="pt-BR" baseline="0" dirty="0"/>
              <a:t> tanto o cache que pode ser liberado quanto o que não pode.</a:t>
            </a:r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b="1" dirty="0"/>
              <a:t> </a:t>
            </a:r>
            <a:r>
              <a:rPr lang="pt-BR" b="1" u="sng" dirty="0"/>
              <a:t>Available:</a:t>
            </a:r>
            <a:r>
              <a:rPr lang="pt-BR" dirty="0"/>
              <a:t> Além do espaço contido na parte Free, também possui partes da memória que estão sendo utilizadas para cache mas a qualquer momento podem ser liberadas para</a:t>
            </a:r>
            <a:r>
              <a:rPr lang="pt-BR" baseline="0" dirty="0"/>
              <a:t> as aplicações. (Esse é o valor que utilizamos como referência para olhar a memória disponível no task manager).</a:t>
            </a:r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b="1" dirty="0"/>
              <a:t> </a:t>
            </a:r>
            <a:r>
              <a:rPr lang="pt-BR" b="1" u="sng" dirty="0"/>
              <a:t>Free:</a:t>
            </a:r>
            <a:r>
              <a:rPr lang="pt-BR" baseline="0" dirty="0"/>
              <a:t> Parte da memória que não tem nada. Está totalmente parada.</a:t>
            </a:r>
          </a:p>
          <a:p>
            <a:pPr>
              <a:buFont typeface="Arial" pitchFamily="34" charset="0"/>
              <a:buNone/>
            </a:pPr>
            <a:endParaRPr lang="pt-BR" baseline="0" dirty="0"/>
          </a:p>
          <a:p>
            <a:endParaRPr lang="pt-BR" dirty="0"/>
          </a:p>
          <a:p>
            <a:r>
              <a:rPr lang="pt-BR" b="1" dirty="0"/>
              <a:t>Leitura</a:t>
            </a:r>
            <a:r>
              <a:rPr lang="pt-BR" b="1" baseline="0" dirty="0"/>
              <a:t> Complementar:</a:t>
            </a:r>
            <a:endParaRPr lang="pt-BR" b="1" dirty="0"/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http://brandonlive.com/2010/02/21/measuring-memory-usage-in-windows-7/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657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9586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341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717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/>
              <a:t>Leitura Complementar:</a:t>
            </a:r>
          </a:p>
          <a:p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dirty="0"/>
              <a:t> </a:t>
            </a:r>
            <a:r>
              <a:rPr lang="pt-BR" sz="2400" dirty="0">
                <a:hlinkClick r:id="rId3"/>
              </a:rPr>
              <a:t>http://www.fabriciolima.net/blog/2011/02/07/querys-do-dia-a-dia-como-visualizar-as-colunas-include-de-um-indice/</a:t>
            </a:r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dirty="0"/>
              <a:t> </a:t>
            </a:r>
            <a:r>
              <a:rPr lang="pt-BR" sz="2400" dirty="0">
                <a:hlinkClick r:id="rId4"/>
              </a:rPr>
              <a:t>http://fabriciolima.net/blog/2011/02/26/qual-o-valor-ideal-para-o-fillfactor-de-um-indice/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pt-BR" sz="2400" b="1" dirty="0"/>
              <a:t>Leitura Complementar:</a:t>
            </a:r>
          </a:p>
          <a:p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dirty="0"/>
              <a:t> </a:t>
            </a:r>
            <a:r>
              <a:rPr lang="pt-BR" sz="2400" dirty="0">
                <a:hlinkClick r:id="rId3"/>
              </a:rPr>
              <a:t>http://www.sqlskills.com/blogs/paul/tracking-page-splits-using-the-transaction-log/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dirty="0"/>
              <a:t> </a:t>
            </a:r>
            <a:r>
              <a:rPr lang="pt-BR" sz="2400" dirty="0">
                <a:hlinkClick r:id="rId4"/>
              </a:rPr>
              <a:t>http://sqlblogcasts.com/blogs/tonyrogerson/archive/2007/06/28/what-is-a-page-split-what-happens-why-does-it-happen-why-worry.aspx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691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1731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5868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dirty="0">
                <a:hlinkClick r:id="rId3"/>
              </a:rPr>
              <a:t>http://blogs.msdn.com/b/pfebrasilsql/archive/2014/10/03/configurando-o-min-server-memory-e-max-server-memory-parte-1.aspx</a:t>
            </a:r>
            <a:endParaRPr lang="pt-BR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dirty="0">
                <a:hlinkClick r:id="rId4"/>
              </a:rPr>
              <a:t>http://blogs.msdn.com/b/pfebrasilsql/archive/2014/12/04/configurando-o-min-e-max-server-memory-parte-2.aspx</a:t>
            </a: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5"/>
              </a:rPr>
              <a:t>http://www.fabriciolima.net/blog/2010/08/09/utilizacao-de-mais-de-3gb-de-memoria-no-sql-server-em-um-ambiente-32-bits/</a:t>
            </a: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dirty="0"/>
              <a:t> </a:t>
            </a:r>
            <a:r>
              <a:rPr lang="pt-BR" sz="1200" dirty="0">
                <a:hlinkClick r:id="rId6"/>
              </a:rPr>
              <a:t>http://www.fabriciolima.net/blog/2010/12/25/casos-do-dia-a-dia-diminuindo-um-problema-de-memoria-no-sql-server/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737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http://fabriciolima.net/blog/2011/02/16/monitorando-a-fragmentacao-dos-indices/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1793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http://fabriciolima.net/blog/2011/02/16/monitorando-a-fragmentacao-dos-indices/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8531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http://www.tiagobalabuch.com/eu-devo-utilizar-as-dmv/</a:t>
            </a: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dirty="0"/>
              <a:t> </a:t>
            </a:r>
            <a:r>
              <a:rPr lang="pt-BR" sz="1200" dirty="0">
                <a:hlinkClick r:id="rId4"/>
              </a:rPr>
              <a:t>http://www.fabriciolima.net/blog/2010/07/13/e-book-sql-server-dmv-started-pack/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478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065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413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880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dirty="0"/>
              <a:t> </a:t>
            </a:r>
            <a:r>
              <a:rPr lang="pt-BR" sz="1200" dirty="0">
                <a:hlinkClick r:id="rId3"/>
              </a:rPr>
              <a:t>http://blogs.msdn.com/b/bartd/archive/2007/07/19/are-you-using-sql-s-missing-index-dmvs.aspx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dirty="0"/>
              <a:t> </a:t>
            </a:r>
            <a:r>
              <a:rPr lang="pt-BR" sz="1200" dirty="0">
                <a:hlinkClick r:id="rId4"/>
              </a:rPr>
              <a:t>http://www.sql-server-performance.com/2009/identify-missing-indexes-using-sql-server-dmvs/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dirty="0"/>
              <a:t> </a:t>
            </a:r>
            <a:r>
              <a:rPr lang="pt-BR" sz="1200" dirty="0">
                <a:hlinkClick r:id="rId5"/>
              </a:rPr>
              <a:t>http://www.mssqltips.com/sqlservertip/1634/using-sql-server-dmvs-to-identify-missing-indexes/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9037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4095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Leitura Complementar:</a:t>
            </a:r>
          </a:p>
          <a:p>
            <a:endParaRPr lang="pt-BR" sz="1200" dirty="0"/>
          </a:p>
          <a:p>
            <a:r>
              <a:rPr lang="pt-BR" sz="1200" dirty="0"/>
              <a:t>https://docs.microsoft.com/pt-br/sql/relational-databases/data-compression/enable-compression-on-a-table-or-index</a:t>
            </a:r>
          </a:p>
          <a:p>
            <a:r>
              <a:rPr lang="pt-BR" sz="1200" dirty="0"/>
              <a:t>https://technet.microsoft.com/en-us/library/dd894051(v=sql.100).aspx</a:t>
            </a:r>
          </a:p>
          <a:p>
            <a:endParaRPr lang="pt-BR" sz="1200" dirty="0"/>
          </a:p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7752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dirty="0"/>
              <a:t> Muitos clientes já estão com problemas de espaço</a:t>
            </a:r>
            <a:r>
              <a:rPr lang="pt-BR" baseline="0" dirty="0"/>
              <a:t> devido ao crescimento do Transaction Log.</a:t>
            </a:r>
          </a:p>
          <a:p>
            <a:endParaRPr lang="pt-BR" baseline="0" dirty="0"/>
          </a:p>
          <a:p>
            <a:pPr>
              <a:buFont typeface="Arial" pitchFamily="34" charset="0"/>
              <a:buChar char="•"/>
            </a:pPr>
            <a:r>
              <a:rPr lang="pt-BR" baseline="0" dirty="0"/>
              <a:t> É nesse momento que já identifico esse problema e corrijo.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Leitura Complementar:</a:t>
            </a:r>
          </a:p>
          <a:p>
            <a:endParaRPr lang="pt-BR" sz="12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dirty="0"/>
              <a:t> 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  <a:hlinkClick r:id="rId3"/>
              </a:rPr>
              <a:t>http://www.fabriciolima.net/blog/2010/06/05/passo-a-passo-para-encontrar-as-querys-mais-demoradas-do-banco-de-dados-parte-1/</a:t>
            </a:r>
            <a:endParaRPr lang="pt-BR" sz="28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pt-BR" sz="12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dirty="0"/>
              <a:t> 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  <a:hlinkClick r:id="rId4"/>
              </a:rPr>
              <a:t>http://www.fabriciolima.net/blog/2010/06/05/passo-a-passo-para-encontrar-as-querys-mais-demoradas-do-banco-de-dados-parte-2/</a:t>
            </a:r>
            <a:endParaRPr lang="pt-BR" sz="1200" dirty="0"/>
          </a:p>
          <a:p>
            <a:endParaRPr lang="pt-BR" sz="12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dirty="0"/>
              <a:t> 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  <a:hlinkClick r:id="rId5"/>
              </a:rPr>
              <a:t>http://www.fabriciolima.net/blog/2011/01/26/querys-do-dia-a-dia-acompanhando-as-querys-mais-demoradas-do-banco-de-dados/</a:t>
            </a:r>
            <a:endParaRPr lang="pt-BR" sz="28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2530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52634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844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0328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http://www.brentozar.com/archive/2012/01/art-of-execution-plan/</a:t>
            </a:r>
            <a:endParaRPr lang="pt-BR" sz="1200" dirty="0"/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Livro Grátis: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http://www.red-gate.com/community/books/sql-server-execution-plans-ed-2?utm_term=executionplans&amp;utm_content=buffer4a0ec&amp;utm_medium=social&amp;utm_source=twitter.com&amp;utm_campaign=buffer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05959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http://www.brentozar.com/archive/2012/01/art-of-execution-plan/</a:t>
            </a:r>
            <a:endParaRPr lang="pt-BR" sz="1200" dirty="0"/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Livro Grátis: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http://www.red-gate.com/community/books/sql-server-execution-plans-ed-2?utm_term=executionplans&amp;utm_content=buffer4a0ec&amp;utm_medium=social&amp;utm_source=twitter.com&amp;utm_campaign=buffer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7784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</a:t>
            </a:r>
            <a:r>
              <a:rPr lang="pt-BR" sz="1200">
                <a:hlinkClick r:id="rId3"/>
              </a:rPr>
              <a:t>www.brentozar.com/archive/2012/01/art-of-execution-plan/</a:t>
            </a:r>
            <a:br>
              <a:rPr lang="pt-BR" sz="1200"/>
            </a:br>
            <a:r>
              <a:rPr lang="pt-BR" sz="1200"/>
              <a:t>https://blogs.msdn.microsoft.com/fcatae/2016/03/22/set-statistics-io/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Livro Grátis: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http://www.red-gate.com/community/books/sql-server-execution-plans-ed-2?utm_term=executionplans&amp;utm_content=buffer4a0ec&amp;utm_medium=social&amp;utm_source=twitter.com&amp;utm_campaign=buffer</a:t>
            </a: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/>
              <a:t>SET STATISTICS IO ON - Scan count - number of seek/scans started after reaching the leaf level in any direction to retrieve all the values to construct the final dataset.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/>
              <a:t>=0 if the index used is unique or </a:t>
            </a:r>
            <a:r>
              <a:rPr lang="en-US" sz="1200" dirty="0" err="1"/>
              <a:t>pk</a:t>
            </a:r>
            <a:r>
              <a:rPr lang="en-US" sz="1200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/>
              <a:t>= 1 when you are searching for one value using a non-unique index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8604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04751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46493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572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Leitura</a:t>
            </a:r>
            <a:r>
              <a:rPr lang="pt-BR" b="1" baseline="0" dirty="0"/>
              <a:t>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http://www.fabriciolima.net/blog/2011/01/10/querys-do-dia-a-dia-monitoramento-do-banco-de-dados-who-is-active/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09548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21628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67892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129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52663-ABEC-4465-A185-7F638DA9761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53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52663-ABEC-4465-A185-7F638DA9761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38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52663-ABEC-4465-A185-7F638DA9761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074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</a:t>
            </a:r>
            <a:r>
              <a:rPr lang="pt-BR" b="1" baseline="0" dirty="0"/>
              <a:t> Complementar: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http://www.toadworld.com/platforms/sql-server/w/wiki/10400.the-server-side-trace-what-why-and-how.aspx</a:t>
            </a: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/>
              <a:t>CPU no profile - amount of CPU time (in milliseconds)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13">
            <a:extLst>
              <a:ext uri="{FF2B5EF4-FFF2-40B4-BE49-F238E27FC236}">
                <a16:creationId xmlns:a16="http://schemas.microsoft.com/office/drawing/2014/main" id="{1981BB2A-D468-42A6-953D-0AF69358E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56</a:t>
            </a:r>
          </a:p>
        </p:txBody>
      </p:sp>
    </p:spTree>
    <p:extLst>
      <p:ext uri="{BB962C8B-B14F-4D97-AF65-F5344CB8AC3E}">
        <p14:creationId xmlns:p14="http://schemas.microsoft.com/office/powerpoint/2010/main" val="7851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41773" y="6286904"/>
            <a:ext cx="11351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485" y="6286904"/>
            <a:ext cx="4204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58" y="6286904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‹nº›</a:t>
            </a:fld>
            <a:r>
              <a:rPr lang="en-US" dirty="0"/>
              <a:t>  |  </a:t>
            </a:r>
          </a:p>
        </p:txBody>
      </p:sp>
      <p:sp>
        <p:nvSpPr>
          <p:cNvPr id="8" name="Espaço Reservado para Número de Slide 13">
            <a:extLst>
              <a:ext uri="{FF2B5EF4-FFF2-40B4-BE49-F238E27FC236}">
                <a16:creationId xmlns:a16="http://schemas.microsoft.com/office/drawing/2014/main" id="{FCA554B4-515C-442F-B10A-A5E56E4E1629}"/>
              </a:ext>
            </a:extLst>
          </p:cNvPr>
          <p:cNvSpPr txBox="1">
            <a:spLocks/>
          </p:cNvSpPr>
          <p:nvPr userDrawn="1"/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8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13">
            <a:extLst>
              <a:ext uri="{FF2B5EF4-FFF2-40B4-BE49-F238E27FC236}">
                <a16:creationId xmlns:a16="http://schemas.microsoft.com/office/drawing/2014/main" id="{9F57718F-C44F-4C96-8915-AED8509B9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56</a:t>
            </a:r>
          </a:p>
        </p:txBody>
      </p:sp>
    </p:spTree>
    <p:extLst>
      <p:ext uri="{BB962C8B-B14F-4D97-AF65-F5344CB8AC3E}">
        <p14:creationId xmlns:p14="http://schemas.microsoft.com/office/powerpoint/2010/main" val="101582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13">
            <a:extLst>
              <a:ext uri="{FF2B5EF4-FFF2-40B4-BE49-F238E27FC236}">
                <a16:creationId xmlns:a16="http://schemas.microsoft.com/office/drawing/2014/main" id="{1D10EB4B-354F-4203-B15F-29A1D0A7C6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56</a:t>
            </a:r>
          </a:p>
        </p:txBody>
      </p:sp>
    </p:spTree>
    <p:extLst>
      <p:ext uri="{BB962C8B-B14F-4D97-AF65-F5344CB8AC3E}">
        <p14:creationId xmlns:p14="http://schemas.microsoft.com/office/powerpoint/2010/main" val="376590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1" y="6593840"/>
            <a:ext cx="12192000" cy="26416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" y="5802172"/>
            <a:ext cx="744049" cy="791668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0" y="76756"/>
            <a:ext cx="9282793" cy="1242640"/>
            <a:chOff x="0" y="103559"/>
            <a:chExt cx="7835899" cy="1242641"/>
          </a:xfrm>
        </p:grpSpPr>
        <p:sp>
          <p:nvSpPr>
            <p:cNvPr id="12" name="Retângulo 11"/>
            <p:cNvSpPr/>
            <p:nvPr userDrawn="1"/>
          </p:nvSpPr>
          <p:spPr>
            <a:xfrm>
              <a:off x="0" y="103559"/>
              <a:ext cx="925620" cy="11148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327666" y="115185"/>
              <a:ext cx="616565" cy="1212322"/>
            </a:xfrm>
            <a:custGeom>
              <a:avLst/>
              <a:gdLst>
                <a:gd name="connsiteX0" fmla="*/ 0 w 457200"/>
                <a:gd name="connsiteY0" fmla="*/ 0 h 533400"/>
                <a:gd name="connsiteX1" fmla="*/ 457200 w 457200"/>
                <a:gd name="connsiteY1" fmla="*/ 0 h 533400"/>
                <a:gd name="connsiteX2" fmla="*/ 457200 w 457200"/>
                <a:gd name="connsiteY2" fmla="*/ 533400 h 533400"/>
                <a:gd name="connsiteX3" fmla="*/ 0 w 457200"/>
                <a:gd name="connsiteY3" fmla="*/ 533400 h 533400"/>
                <a:gd name="connsiteX4" fmla="*/ 0 w 457200"/>
                <a:gd name="connsiteY4" fmla="*/ 0 h 533400"/>
                <a:gd name="connsiteX0" fmla="*/ 0 w 723900"/>
                <a:gd name="connsiteY0" fmla="*/ 0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0 w 723900"/>
                <a:gd name="connsiteY4" fmla="*/ 0 h 533400"/>
                <a:gd name="connsiteX0" fmla="*/ 266700 w 723900"/>
                <a:gd name="connsiteY0" fmla="*/ 12700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266700 w 723900"/>
                <a:gd name="connsiteY4" fmla="*/ 12700 h 533400"/>
                <a:gd name="connsiteX0" fmla="*/ 298174 w 723900"/>
                <a:gd name="connsiteY0" fmla="*/ 2209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298174 w 723900"/>
                <a:gd name="connsiteY4" fmla="*/ 2209 h 533400"/>
                <a:gd name="connsiteX0" fmla="*/ 79256 w 723900"/>
                <a:gd name="connsiteY0" fmla="*/ 2209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79256 w 723900"/>
                <a:gd name="connsiteY4" fmla="*/ 2209 h 533400"/>
                <a:gd name="connsiteX0" fmla="*/ 79256 w 457200"/>
                <a:gd name="connsiteY0" fmla="*/ 27964 h 559155"/>
                <a:gd name="connsiteX1" fmla="*/ 401963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79256 w 457200"/>
                <a:gd name="connsiteY4" fmla="*/ 27964 h 559155"/>
                <a:gd name="connsiteX0" fmla="*/ 0 w 468086"/>
                <a:gd name="connsiteY0" fmla="*/ 66597 h 559155"/>
                <a:gd name="connsiteX1" fmla="*/ 412849 w 468086"/>
                <a:gd name="connsiteY1" fmla="*/ 0 h 559155"/>
                <a:gd name="connsiteX2" fmla="*/ 468086 w 468086"/>
                <a:gd name="connsiteY2" fmla="*/ 559155 h 559155"/>
                <a:gd name="connsiteX3" fmla="*/ 10886 w 468086"/>
                <a:gd name="connsiteY3" fmla="*/ 559155 h 559155"/>
                <a:gd name="connsiteX4" fmla="*/ 0 w 468086"/>
                <a:gd name="connsiteY4" fmla="*/ 66597 h 559155"/>
                <a:gd name="connsiteX0" fmla="*/ 182277 w 457200"/>
                <a:gd name="connsiteY0" fmla="*/ 337024 h 559155"/>
                <a:gd name="connsiteX1" fmla="*/ 401963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182277 w 457200"/>
                <a:gd name="connsiteY4" fmla="*/ 337024 h 559155"/>
                <a:gd name="connsiteX0" fmla="*/ 53502 w 457200"/>
                <a:gd name="connsiteY0" fmla="*/ 143862 h 559155"/>
                <a:gd name="connsiteX1" fmla="*/ 401963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53502 w 457200"/>
                <a:gd name="connsiteY4" fmla="*/ 143862 h 559155"/>
                <a:gd name="connsiteX0" fmla="*/ 53502 w 457200"/>
                <a:gd name="connsiteY0" fmla="*/ 143862 h 559155"/>
                <a:gd name="connsiteX1" fmla="*/ 273188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53502 w 457200"/>
                <a:gd name="connsiteY4" fmla="*/ 143862 h 559155"/>
                <a:gd name="connsiteX0" fmla="*/ 0 w 468085"/>
                <a:gd name="connsiteY0" fmla="*/ 143862 h 559155"/>
                <a:gd name="connsiteX1" fmla="*/ 284073 w 468085"/>
                <a:gd name="connsiteY1" fmla="*/ 0 h 559155"/>
                <a:gd name="connsiteX2" fmla="*/ 468085 w 468085"/>
                <a:gd name="connsiteY2" fmla="*/ 559155 h 559155"/>
                <a:gd name="connsiteX3" fmla="*/ 10885 w 468085"/>
                <a:gd name="connsiteY3" fmla="*/ 559155 h 559155"/>
                <a:gd name="connsiteX4" fmla="*/ 0 w 468085"/>
                <a:gd name="connsiteY4" fmla="*/ 143862 h 559155"/>
                <a:gd name="connsiteX0" fmla="*/ 0 w 468085"/>
                <a:gd name="connsiteY0" fmla="*/ 151567 h 566860"/>
                <a:gd name="connsiteX1" fmla="*/ 263526 w 468085"/>
                <a:gd name="connsiteY1" fmla="*/ 0 h 566860"/>
                <a:gd name="connsiteX2" fmla="*/ 468085 w 468085"/>
                <a:gd name="connsiteY2" fmla="*/ 566860 h 566860"/>
                <a:gd name="connsiteX3" fmla="*/ 10885 w 468085"/>
                <a:gd name="connsiteY3" fmla="*/ 566860 h 566860"/>
                <a:gd name="connsiteX4" fmla="*/ 0 w 468085"/>
                <a:gd name="connsiteY4" fmla="*/ 151567 h 566860"/>
                <a:gd name="connsiteX0" fmla="*/ 0 w 468085"/>
                <a:gd name="connsiteY0" fmla="*/ 131021 h 566860"/>
                <a:gd name="connsiteX1" fmla="*/ 263526 w 468085"/>
                <a:gd name="connsiteY1" fmla="*/ 0 h 566860"/>
                <a:gd name="connsiteX2" fmla="*/ 468085 w 468085"/>
                <a:gd name="connsiteY2" fmla="*/ 566860 h 566860"/>
                <a:gd name="connsiteX3" fmla="*/ 10885 w 468085"/>
                <a:gd name="connsiteY3" fmla="*/ 566860 h 566860"/>
                <a:gd name="connsiteX4" fmla="*/ 0 w 468085"/>
                <a:gd name="connsiteY4" fmla="*/ 131021 h 566860"/>
                <a:gd name="connsiteX0" fmla="*/ 0 w 272888"/>
                <a:gd name="connsiteY0" fmla="*/ 131021 h 566860"/>
                <a:gd name="connsiteX1" fmla="*/ 263526 w 272888"/>
                <a:gd name="connsiteY1" fmla="*/ 0 h 566860"/>
                <a:gd name="connsiteX2" fmla="*/ 272888 w 272888"/>
                <a:gd name="connsiteY2" fmla="*/ 561723 h 566860"/>
                <a:gd name="connsiteX3" fmla="*/ 10885 w 272888"/>
                <a:gd name="connsiteY3" fmla="*/ 566860 h 566860"/>
                <a:gd name="connsiteX4" fmla="*/ 0 w 272888"/>
                <a:gd name="connsiteY4" fmla="*/ 131021 h 566860"/>
                <a:gd name="connsiteX0" fmla="*/ 0 w 272888"/>
                <a:gd name="connsiteY0" fmla="*/ 67982 h 566860"/>
                <a:gd name="connsiteX1" fmla="*/ 263526 w 272888"/>
                <a:gd name="connsiteY1" fmla="*/ 0 h 566860"/>
                <a:gd name="connsiteX2" fmla="*/ 272888 w 272888"/>
                <a:gd name="connsiteY2" fmla="*/ 561723 h 566860"/>
                <a:gd name="connsiteX3" fmla="*/ 10885 w 272888"/>
                <a:gd name="connsiteY3" fmla="*/ 566860 h 566860"/>
                <a:gd name="connsiteX4" fmla="*/ 0 w 272888"/>
                <a:gd name="connsiteY4" fmla="*/ 67982 h 566860"/>
                <a:gd name="connsiteX0" fmla="*/ 0 w 272888"/>
                <a:gd name="connsiteY0" fmla="*/ 67982 h 561723"/>
                <a:gd name="connsiteX1" fmla="*/ 263526 w 272888"/>
                <a:gd name="connsiteY1" fmla="*/ 0 h 561723"/>
                <a:gd name="connsiteX2" fmla="*/ 272888 w 272888"/>
                <a:gd name="connsiteY2" fmla="*/ 561723 h 561723"/>
                <a:gd name="connsiteX3" fmla="*/ 5264 w 272888"/>
                <a:gd name="connsiteY3" fmla="*/ 559856 h 561723"/>
                <a:gd name="connsiteX4" fmla="*/ 0 w 272888"/>
                <a:gd name="connsiteY4" fmla="*/ 67982 h 561723"/>
                <a:gd name="connsiteX0" fmla="*/ 0 w 272888"/>
                <a:gd name="connsiteY0" fmla="*/ 0 h 493741"/>
                <a:gd name="connsiteX1" fmla="*/ 263526 w 272888"/>
                <a:gd name="connsiteY1" fmla="*/ 16735 h 493741"/>
                <a:gd name="connsiteX2" fmla="*/ 272888 w 272888"/>
                <a:gd name="connsiteY2" fmla="*/ 493741 h 493741"/>
                <a:gd name="connsiteX3" fmla="*/ 5264 w 272888"/>
                <a:gd name="connsiteY3" fmla="*/ 491874 h 493741"/>
                <a:gd name="connsiteX4" fmla="*/ 0 w 272888"/>
                <a:gd name="connsiteY4" fmla="*/ 0 h 493741"/>
                <a:gd name="connsiteX0" fmla="*/ 0 w 272888"/>
                <a:gd name="connsiteY0" fmla="*/ 62335 h 556076"/>
                <a:gd name="connsiteX1" fmla="*/ 269147 w 272888"/>
                <a:gd name="connsiteY1" fmla="*/ 0 h 556076"/>
                <a:gd name="connsiteX2" fmla="*/ 272888 w 272888"/>
                <a:gd name="connsiteY2" fmla="*/ 556076 h 556076"/>
                <a:gd name="connsiteX3" fmla="*/ 5264 w 272888"/>
                <a:gd name="connsiteY3" fmla="*/ 554209 h 556076"/>
                <a:gd name="connsiteX4" fmla="*/ 0 w 272888"/>
                <a:gd name="connsiteY4" fmla="*/ 62335 h 556076"/>
                <a:gd name="connsiteX0" fmla="*/ 0 w 272888"/>
                <a:gd name="connsiteY0" fmla="*/ 45392 h 539133"/>
                <a:gd name="connsiteX1" fmla="*/ 269147 w 272888"/>
                <a:gd name="connsiteY1" fmla="*/ 0 h 539133"/>
                <a:gd name="connsiteX2" fmla="*/ 272888 w 272888"/>
                <a:gd name="connsiteY2" fmla="*/ 539133 h 539133"/>
                <a:gd name="connsiteX3" fmla="*/ 5264 w 272888"/>
                <a:gd name="connsiteY3" fmla="*/ 537266 h 539133"/>
                <a:gd name="connsiteX4" fmla="*/ 0 w 272888"/>
                <a:gd name="connsiteY4" fmla="*/ 45392 h 53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88" h="539133">
                  <a:moveTo>
                    <a:pt x="0" y="45392"/>
                  </a:moveTo>
                  <a:lnTo>
                    <a:pt x="269147" y="0"/>
                  </a:lnTo>
                  <a:lnTo>
                    <a:pt x="272888" y="539133"/>
                  </a:lnTo>
                  <a:lnTo>
                    <a:pt x="5264" y="537266"/>
                  </a:lnTo>
                  <a:cubicBezTo>
                    <a:pt x="3509" y="373308"/>
                    <a:pt x="1755" y="209350"/>
                    <a:pt x="0" y="453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10"/>
            <p:cNvSpPr/>
            <p:nvPr userDrawn="1"/>
          </p:nvSpPr>
          <p:spPr>
            <a:xfrm>
              <a:off x="327666" y="231384"/>
              <a:ext cx="7508233" cy="1114816"/>
            </a:xfrm>
            <a:custGeom>
              <a:avLst/>
              <a:gdLst>
                <a:gd name="connsiteX0" fmla="*/ 0 w 4064000"/>
                <a:gd name="connsiteY0" fmla="*/ 0 h 430150"/>
                <a:gd name="connsiteX1" fmla="*/ 4064000 w 4064000"/>
                <a:gd name="connsiteY1" fmla="*/ 0 h 430150"/>
                <a:gd name="connsiteX2" fmla="*/ 4064000 w 4064000"/>
                <a:gd name="connsiteY2" fmla="*/ 430150 h 430150"/>
                <a:gd name="connsiteX3" fmla="*/ 0 w 4064000"/>
                <a:gd name="connsiteY3" fmla="*/ 430150 h 430150"/>
                <a:gd name="connsiteX4" fmla="*/ 0 w 4064000"/>
                <a:gd name="connsiteY4" fmla="*/ 0 h 430150"/>
                <a:gd name="connsiteX0" fmla="*/ 0 w 4064000"/>
                <a:gd name="connsiteY0" fmla="*/ 0 h 430150"/>
                <a:gd name="connsiteX1" fmla="*/ 4064000 w 4064000"/>
                <a:gd name="connsiteY1" fmla="*/ 0 h 430150"/>
                <a:gd name="connsiteX2" fmla="*/ 3695700 w 4064000"/>
                <a:gd name="connsiteY2" fmla="*/ 430150 h 430150"/>
                <a:gd name="connsiteX3" fmla="*/ 0 w 4064000"/>
                <a:gd name="connsiteY3" fmla="*/ 430150 h 430150"/>
                <a:gd name="connsiteX4" fmla="*/ 0 w 4064000"/>
                <a:gd name="connsiteY4" fmla="*/ 0 h 4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00" h="430150">
                  <a:moveTo>
                    <a:pt x="0" y="0"/>
                  </a:moveTo>
                  <a:lnTo>
                    <a:pt x="4064000" y="0"/>
                  </a:lnTo>
                  <a:lnTo>
                    <a:pt x="3695700" y="430150"/>
                  </a:lnTo>
                  <a:lnTo>
                    <a:pt x="0" y="43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30" y="257424"/>
            <a:ext cx="3021872" cy="1061972"/>
          </a:xfrm>
          <a:prstGeom prst="rect">
            <a:avLst/>
          </a:prstGeom>
        </p:spPr>
      </p:pic>
      <p:sp>
        <p:nvSpPr>
          <p:cNvPr id="14" name="Espaço Reservado para Número de Slide 13"/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56</a:t>
            </a:r>
          </a:p>
        </p:txBody>
      </p:sp>
    </p:spTree>
    <p:extLst>
      <p:ext uri="{BB962C8B-B14F-4D97-AF65-F5344CB8AC3E}">
        <p14:creationId xmlns:p14="http://schemas.microsoft.com/office/powerpoint/2010/main" val="372307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6604000"/>
            <a:ext cx="12192000" cy="26670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5905500"/>
            <a:ext cx="966824" cy="10287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30" y="-60076"/>
            <a:ext cx="3021872" cy="1061972"/>
          </a:xfrm>
          <a:prstGeom prst="rect">
            <a:avLst/>
          </a:prstGeom>
        </p:spPr>
      </p:pic>
      <p:sp>
        <p:nvSpPr>
          <p:cNvPr id="6" name="Espaço Reservado para Número de Slide 13">
            <a:extLst>
              <a:ext uri="{FF2B5EF4-FFF2-40B4-BE49-F238E27FC236}">
                <a16:creationId xmlns:a16="http://schemas.microsoft.com/office/drawing/2014/main" id="{16A49A0F-82E5-45A8-B4E0-B0C1EA434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56</a:t>
            </a:r>
          </a:p>
        </p:txBody>
      </p:sp>
    </p:spTree>
    <p:extLst>
      <p:ext uri="{BB962C8B-B14F-4D97-AF65-F5344CB8AC3E}">
        <p14:creationId xmlns:p14="http://schemas.microsoft.com/office/powerpoint/2010/main" val="49887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Grupo 3"/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Retângulo 6"/>
              <p:cNvSpPr/>
              <p:nvPr userDrawn="1"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Arial" panose="020B0604020202020204" pitchFamily="34" charset="0"/>
                    <a:cs typeface="Arial" panose="020B0604020202020204" pitchFamily="34" charset="0"/>
                  </a:rPr>
                  <a:t>Treinamento SQL Server</a:t>
                </a:r>
              </a:p>
            </p:txBody>
          </p:sp>
          <p:pic>
            <p:nvPicPr>
              <p:cNvPr id="2" name="Imagem 1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57917"/>
                <a:ext cx="12192000" cy="4300083"/>
              </a:xfrm>
              <a:prstGeom prst="rect">
                <a:avLst/>
              </a:prstGeom>
            </p:spPr>
          </p:pic>
        </p:grpSp>
        <p:pic>
          <p:nvPicPr>
            <p:cNvPr id="5" name="Imagem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066" y="65332"/>
              <a:ext cx="3021872" cy="1061972"/>
            </a:xfrm>
            <a:prstGeom prst="rect">
              <a:avLst/>
            </a:prstGeom>
          </p:spPr>
        </p:pic>
      </p:grpSp>
      <p:sp>
        <p:nvSpPr>
          <p:cNvPr id="9" name="Espaço Reservado para Número de Slide 13">
            <a:extLst>
              <a:ext uri="{FF2B5EF4-FFF2-40B4-BE49-F238E27FC236}">
                <a16:creationId xmlns:a16="http://schemas.microsoft.com/office/drawing/2014/main" id="{DEA0F383-2ADB-4F9E-9101-0F40CA3CB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56</a:t>
            </a:r>
          </a:p>
        </p:txBody>
      </p:sp>
    </p:spTree>
    <p:extLst>
      <p:ext uri="{BB962C8B-B14F-4D97-AF65-F5344CB8AC3E}">
        <p14:creationId xmlns:p14="http://schemas.microsoft.com/office/powerpoint/2010/main" val="83000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blog/2010/06/05/passo-a-passo-para-encontrar-as-querys-mais-demoradas-do-banco-de-dados-parte-1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qlblog.com/blogs/linchi_shea/archive/2007/08/01/trace-profiler-test.aspx" TargetMode="External"/><Relationship Id="rId5" Type="http://schemas.openxmlformats.org/officeDocument/2006/relationships/hyperlink" Target="http://www.fabriciolima.net/blog/2011/01/26/querys-do-dia-a-dia-acompanhando-as-querys-mais-demoradas-do-banco-de-dados/" TargetMode="External"/><Relationship Id="rId4" Type="http://schemas.openxmlformats.org/officeDocument/2006/relationships/hyperlink" Target="http://fabriciolima.net/blog/2010/06/05/passo-a-passo-para-encontrar-as-querys-mais-demoradas-do-banco-de-dados-parte-2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blog/2016/06/27/casos-do-dia-a-dia-sql-server-alcancou-o-limite-de-32767-conexoes-em-produca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blog/2011/06/29/rotina-para-atualizar-as-estatisticas-do-seu-banco-de-dado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ttlekendra.com/2016/05/18/index-usage-stats-bug-fixed-in-sql-server-2012-sp2-cu12-sp3-cu3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briciolima.net/blog/2017/05/23/migrando-um-sql-server-2008-totvs-protheus-para-o-sql-server-2016-standard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hoisactiv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hyperlink" Target="http://www.fabriciolima.net/blog/2016/03/17/queries-do-dia-a-dia-criando-um-log-de-historico-da-sp_whoisactiv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2816890"/>
            <a:ext cx="12192000" cy="7930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600" b="1" i="1" dirty="0">
                <a:solidFill>
                  <a:schemeClr val="bg1"/>
                </a:solidFill>
              </a:rPr>
              <a:t>Tarefas do dia a dia de um DBA</a:t>
            </a:r>
            <a:endParaRPr lang="pt-BR" sz="46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1603467"/>
            <a:ext cx="12192000" cy="9365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100" b="1" dirty="0">
                <a:solidFill>
                  <a:srgbClr val="292A76"/>
                </a:solidFill>
              </a:rPr>
              <a:t>Treinamento SQL Server</a:t>
            </a:r>
            <a:endParaRPr lang="pt-BR" dirty="0">
              <a:solidFill>
                <a:srgbClr val="000099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E3447C2-3060-4764-9CD3-B2C25B475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31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041958" y="5229571"/>
            <a:ext cx="11267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Criação de um Trace para guardar tudo o que demora mais de 3 segundos no BD.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Se usado de forma errada, o profile pode parar seu banco de dados. </a:t>
            </a:r>
            <a:r>
              <a:rPr lang="pt-BR" sz="2400" b="1" dirty="0">
                <a:solidFill>
                  <a:srgbClr val="FF0000"/>
                </a:solidFill>
              </a:rPr>
              <a:t>CUIDADO!!!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Sempre utilize um </a:t>
            </a:r>
            <a:r>
              <a:rPr lang="pt-BR" sz="2400" b="1" dirty="0">
                <a:solidFill>
                  <a:srgbClr val="002060"/>
                </a:solidFill>
              </a:rPr>
              <a:t>Server </a:t>
            </a:r>
            <a:r>
              <a:rPr lang="pt-BR" sz="2400" b="1" dirty="0" err="1">
                <a:solidFill>
                  <a:srgbClr val="002060"/>
                </a:solidFill>
              </a:rPr>
              <a:t>Side</a:t>
            </a:r>
            <a:r>
              <a:rPr lang="pt-BR" sz="2400" b="1" dirty="0">
                <a:solidFill>
                  <a:srgbClr val="002060"/>
                </a:solidFill>
              </a:rPr>
              <a:t> Trace </a:t>
            </a:r>
            <a:r>
              <a:rPr lang="pt-BR" sz="2400" dirty="0">
                <a:solidFill>
                  <a:srgbClr val="002060"/>
                </a:solidFill>
              </a:rPr>
              <a:t>em produção. Evite interface gráfica.</a:t>
            </a:r>
            <a:endParaRPr lang="pt-BR" sz="3200" dirty="0">
              <a:solidFill>
                <a:srgbClr val="002060"/>
              </a:solidFill>
            </a:endParaRPr>
          </a:p>
          <a:p>
            <a:r>
              <a:rPr lang="pt-BR" sz="3200" b="1" dirty="0">
                <a:solidFill>
                  <a:srgbClr val="002060"/>
                </a:solidFill>
              </a:rPr>
              <a:t>				</a:t>
            </a:r>
            <a:r>
              <a:rPr lang="pt-BR" sz="6000" b="1" dirty="0">
                <a:solidFill>
                  <a:srgbClr val="002060"/>
                </a:solidFill>
              </a:rPr>
              <a:t>	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Profile - Server Side Trace - Queries Lentas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228B39D-0C13-4D4B-836E-6D66B472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6" y="1355811"/>
            <a:ext cx="10898372" cy="372543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44AF14-C591-4997-B847-DC7191A24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10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022737" y="4729592"/>
            <a:ext cx="482355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2060"/>
                </a:solidFill>
              </a:rPr>
              <a:t>					</a:t>
            </a:r>
          </a:p>
          <a:p>
            <a:r>
              <a:rPr lang="pt-BR" sz="3200" b="1" dirty="0">
                <a:solidFill>
                  <a:srgbClr val="002060"/>
                </a:solidFill>
              </a:rPr>
              <a:t>				</a:t>
            </a:r>
            <a:r>
              <a:rPr lang="pt-BR" sz="6000" b="1" dirty="0">
                <a:solidFill>
                  <a:srgbClr val="002060"/>
                </a:solidFill>
              </a:rPr>
              <a:t>	DEMO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Server Side Trace – Queries Lentas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103243" y="1859340"/>
            <a:ext cx="99093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pt-BR" dirty="0"/>
              <a:t> </a:t>
            </a:r>
            <a:r>
              <a:rPr lang="pt-BR" sz="2000" dirty="0">
                <a:hlinkClick r:id="rId3"/>
              </a:rPr>
              <a:t>http://www.fabriciolima.net/blog/2010/06/05/passo-a-passo-para-encontrar-as-querys-mais-demoradas-do-banco-de-dados-parte-1/</a:t>
            </a:r>
            <a:endParaRPr lang="pt-BR" sz="2000" dirty="0"/>
          </a:p>
          <a:p>
            <a:pPr>
              <a:buFont typeface="Arial" pitchFamily="34" charset="0"/>
              <a:buChar char="•"/>
            </a:pPr>
            <a:endParaRPr lang="pt-BR" sz="2000" dirty="0"/>
          </a:p>
          <a:p>
            <a:pPr>
              <a:buFont typeface="Arial" pitchFamily="34" charset="0"/>
              <a:buChar char="•"/>
              <a:defRPr/>
            </a:pPr>
            <a:r>
              <a:rPr lang="pt-BR" sz="2000" dirty="0"/>
              <a:t> </a:t>
            </a:r>
            <a:r>
              <a:rPr lang="pt-BR" sz="2000" dirty="0">
                <a:hlinkClick r:id="rId4"/>
              </a:rPr>
              <a:t>http://fabriciolima.net/blog/2010/06/05/passo-a-passo-para-encontrar-as-querys-mais-demoradas-do-banco-de-dados-parte-2/</a:t>
            </a:r>
            <a:endParaRPr lang="pt-BR" sz="2000" dirty="0"/>
          </a:p>
          <a:p>
            <a:pPr>
              <a:buFont typeface="Arial" pitchFamily="34" charset="0"/>
              <a:buChar char="•"/>
              <a:defRPr/>
            </a:pPr>
            <a:endParaRPr lang="pt-BR" sz="2000" dirty="0"/>
          </a:p>
          <a:p>
            <a:pPr>
              <a:buFont typeface="Arial" pitchFamily="34" charset="0"/>
              <a:buChar char="•"/>
              <a:defRPr/>
            </a:pPr>
            <a:r>
              <a:rPr lang="pt-BR" sz="2000" dirty="0"/>
              <a:t> </a:t>
            </a:r>
            <a:r>
              <a:rPr lang="pt-BR" sz="2000" dirty="0">
                <a:cs typeface="Arial" panose="020B0604020202020204" pitchFamily="34" charset="0"/>
                <a:hlinkClick r:id="rId5"/>
              </a:rPr>
              <a:t>http://www.fabriciolima.net/blog/2011/01/26/querys-do-dia-a-dia-acompanhando-as-querys-mais-demoradas-do-banco-de-dados/</a:t>
            </a:r>
            <a:endParaRPr lang="pt-BR" sz="2000" dirty="0"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endParaRPr lang="pt-BR" sz="2000" dirty="0">
              <a:solidFill>
                <a:srgbClr val="292A76"/>
              </a:solidFill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pt-BR" sz="2000" b="1" dirty="0">
                <a:solidFill>
                  <a:srgbClr val="292A76"/>
                </a:solidFill>
              </a:rPr>
              <a:t>Profiler </a:t>
            </a:r>
            <a:r>
              <a:rPr lang="pt-BR" sz="2000" b="1" dirty="0" err="1">
                <a:solidFill>
                  <a:srgbClr val="292A76"/>
                </a:solidFill>
              </a:rPr>
              <a:t>Tracing</a:t>
            </a:r>
            <a:r>
              <a:rPr lang="pt-BR" sz="2000" b="1" dirty="0">
                <a:solidFill>
                  <a:srgbClr val="292A76"/>
                </a:solidFill>
              </a:rPr>
              <a:t> vs. Server </a:t>
            </a:r>
            <a:r>
              <a:rPr lang="pt-BR" sz="2000" b="1" dirty="0" err="1">
                <a:solidFill>
                  <a:srgbClr val="292A76"/>
                </a:solidFill>
              </a:rPr>
              <a:t>Side</a:t>
            </a:r>
            <a:r>
              <a:rPr lang="pt-BR" sz="2000" b="1" dirty="0">
                <a:solidFill>
                  <a:srgbClr val="292A76"/>
                </a:solidFill>
              </a:rPr>
              <a:t> SQL </a:t>
            </a:r>
            <a:r>
              <a:rPr lang="pt-BR" sz="2000" b="1" dirty="0" err="1">
                <a:solidFill>
                  <a:srgbClr val="292A76"/>
                </a:solidFill>
              </a:rPr>
              <a:t>Tracing</a:t>
            </a:r>
            <a:r>
              <a:rPr lang="pt-BR" sz="2000" b="1" dirty="0">
                <a:solidFill>
                  <a:srgbClr val="292A76"/>
                </a:solidFill>
              </a:rPr>
              <a:t>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pt-BR" sz="2000" dirty="0">
                <a:solidFill>
                  <a:srgbClr val="292A76"/>
                </a:solidFill>
              </a:rPr>
              <a:t> </a:t>
            </a:r>
            <a:r>
              <a:rPr lang="pt-BR" sz="2000" dirty="0">
                <a:solidFill>
                  <a:srgbClr val="292A76"/>
                </a:solidFill>
                <a:hlinkClick r:id="rId6"/>
              </a:rPr>
              <a:t>http://sqlblog.com/blogs/linchi_shea/archive/2007/08/01/trace-profiler-test.aspx</a:t>
            </a:r>
            <a:endParaRPr lang="pt-BR" sz="2000" dirty="0">
              <a:solidFill>
                <a:srgbClr val="292A76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8CB2F4-22D5-4290-BD45-5FC3C3C4F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11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6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2060"/>
                </a:solidFill>
              </a:rPr>
              <a:t>Criação de uma procedure para logar alguns </a:t>
            </a:r>
            <a:r>
              <a:rPr lang="pt-BR" sz="2800" b="1" dirty="0">
                <a:solidFill>
                  <a:srgbClr val="002060"/>
                </a:solidFill>
              </a:rPr>
              <a:t>contadores</a:t>
            </a:r>
            <a:r>
              <a:rPr lang="pt-BR" sz="2800" dirty="0">
                <a:solidFill>
                  <a:srgbClr val="002060"/>
                </a:solidFill>
              </a:rPr>
              <a:t>: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u="sng" dirty="0" err="1">
                <a:solidFill>
                  <a:srgbClr val="002060"/>
                </a:solidFill>
              </a:rPr>
              <a:t>BatchRequests</a:t>
            </a:r>
            <a:r>
              <a:rPr lang="pt-BR" sz="2800" b="1" u="sng" dirty="0">
                <a:solidFill>
                  <a:srgbClr val="002060"/>
                </a:solidFill>
              </a:rPr>
              <a:t>:</a:t>
            </a:r>
            <a:r>
              <a:rPr lang="pt-BR" sz="2800" b="1" dirty="0">
                <a:solidFill>
                  <a:srgbClr val="002060"/>
                </a:solidFill>
              </a:rPr>
              <a:t> </a:t>
            </a:r>
            <a:r>
              <a:rPr lang="pt-BR" sz="2800" dirty="0">
                <a:solidFill>
                  <a:srgbClr val="002060"/>
                </a:solidFill>
              </a:rPr>
              <a:t>Transações por segundo no SQL Server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2060"/>
                </a:solidFill>
              </a:rPr>
              <a:t>User Connection:</a:t>
            </a:r>
            <a:r>
              <a:rPr lang="pt-BR" sz="2800" b="1" dirty="0">
                <a:solidFill>
                  <a:srgbClr val="002060"/>
                </a:solidFill>
              </a:rPr>
              <a:t> </a:t>
            </a:r>
            <a:r>
              <a:rPr lang="pt-BR" sz="2800" dirty="0">
                <a:solidFill>
                  <a:srgbClr val="002060"/>
                </a:solidFill>
              </a:rPr>
              <a:t>Quantidade de conexões no banco de dados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2060"/>
                </a:solidFill>
              </a:rPr>
              <a:t>CPU:</a:t>
            </a:r>
            <a:r>
              <a:rPr lang="pt-BR" sz="2800" b="1" dirty="0">
                <a:solidFill>
                  <a:srgbClr val="002060"/>
                </a:solidFill>
              </a:rPr>
              <a:t> </a:t>
            </a:r>
            <a:r>
              <a:rPr lang="pt-BR" sz="2800" dirty="0">
                <a:solidFill>
                  <a:srgbClr val="002060"/>
                </a:solidFill>
              </a:rPr>
              <a:t>Consumo de CPU do servidor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2060"/>
                </a:solidFill>
              </a:rPr>
              <a:t>Page Life Expectancy:</a:t>
            </a:r>
            <a:r>
              <a:rPr lang="pt-BR" sz="2800" b="1" dirty="0">
                <a:solidFill>
                  <a:srgbClr val="002060"/>
                </a:solidFill>
              </a:rPr>
              <a:t> </a:t>
            </a:r>
            <a:r>
              <a:rPr lang="pt-BR" sz="2800" dirty="0">
                <a:solidFill>
                  <a:srgbClr val="002060"/>
                </a:solidFill>
              </a:rPr>
              <a:t>Expectativa de vida em segundos de uma página na memória do SQL Server</a:t>
            </a:r>
          </a:p>
          <a:p>
            <a:endParaRPr lang="pt-BR" sz="2800" dirty="0">
              <a:solidFill>
                <a:srgbClr val="002060"/>
              </a:solidFill>
            </a:endParaRPr>
          </a:p>
          <a:p>
            <a:r>
              <a:rPr lang="pt-BR" sz="2800" dirty="0">
                <a:solidFill>
                  <a:srgbClr val="002060"/>
                </a:solidFill>
              </a:rPr>
              <a:t>Caso real onde esses contadores me ajudaram em um cliente: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rgbClr val="002060"/>
                </a:solidFill>
                <a:hlinkClick r:id="rId3"/>
              </a:rPr>
              <a:t>http://www.fabriciolima.net/blog/2016/06/27/casos-do-dia-a-dia-sql-server-alcancou-o-limite-de-32767-conexoes-em-producao/</a:t>
            </a:r>
            <a:endParaRPr lang="pt-BR" sz="1500" dirty="0">
              <a:solidFill>
                <a:srgbClr val="002060"/>
              </a:solidFill>
            </a:endParaRPr>
          </a:p>
          <a:p>
            <a:pPr algn="ctr"/>
            <a:r>
              <a:rPr lang="pt-BR" sz="3000" b="1" dirty="0">
                <a:solidFill>
                  <a:srgbClr val="002060"/>
                </a:solidFill>
              </a:rPr>
              <a:t>DEMO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Log Contadores SQL Server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76E3364-36F8-48CF-B2B9-17AACB456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12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1799" y="1885577"/>
            <a:ext cx="64724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Estatísticas são objetos do SQL Server que contém métricas de range de valores de uma ou mais colunas e é utilizada pelo Query Optimizer para ajudar a montar o melhor plano de execução para uma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algn="ctr"/>
            <a:endParaRPr lang="pt-BR" sz="6000" b="1" dirty="0">
              <a:solidFill>
                <a:srgbClr val="002060"/>
              </a:solidFill>
            </a:endParaRPr>
          </a:p>
          <a:p>
            <a:pPr algn="ctr"/>
            <a:r>
              <a:rPr lang="pt-BR" sz="6000" b="1" dirty="0">
                <a:solidFill>
                  <a:srgbClr val="002060"/>
                </a:solidFill>
              </a:rPr>
              <a:t>DEMO</a:t>
            </a:r>
            <a:endParaRPr lang="pt-BR" sz="28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Estatísticas no SQL Server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5564" y="2100005"/>
            <a:ext cx="4683379" cy="3553341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4D629C4-48B3-48CA-95BE-49A56F65B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13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Estatísticas no SQL Server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24692" y="1387595"/>
            <a:ext cx="1063487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Algoritmo de atualização de estatísticas no SQL Server: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500 + 20% do tamanho da tabela (no SQL 2016 será melhorado)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Pode acontecer a qualquer momento (inclusive durante o dia)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Atualização do tipo SAMPLE (SQL escolhe o % de dados que será analisado)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800" dirty="0">
                <a:solidFill>
                  <a:srgbClr val="002060"/>
                </a:solidFill>
              </a:rPr>
              <a:t>Melhorias do SQL Server 2016. Já vem nativo (T2371)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Em números de linhas: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25.000 – 25%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100.000 – 10%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1.000.000 – 3.2%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50.000.000 – 0,5%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100.000.000 – 0,31%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lvl="1"/>
            <a:endParaRPr lang="pt-BR" sz="2800" dirty="0"/>
          </a:p>
        </p:txBody>
      </p:sp>
      <p:sp>
        <p:nvSpPr>
          <p:cNvPr id="2" name="Retângulo 1"/>
          <p:cNvSpPr/>
          <p:nvPr/>
        </p:nvSpPr>
        <p:spPr>
          <a:xfrm>
            <a:off x="4934822" y="4964492"/>
            <a:ext cx="58100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2060"/>
                </a:solidFill>
              </a:rPr>
              <a:t>https://blogs.msdn.microsoft.com/saponsqlserver/2011/09/07/changes-to-automatic-update-statistics-in-sql-server-traceflag-2371/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6600E7-5619-4725-AC89-A30868062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14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519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Estatísticas no SQL Server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56589" y="1674674"/>
            <a:ext cx="106348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Benefícios de se criar uma rotina de update statistics: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Atualização mais frequente das estatísticas-&gt;Melhores Planos de Execução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Será realizada na janela da madrugada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Atualização do tipo FULL (mais real pois analisa toda a tabela)</a:t>
            </a:r>
          </a:p>
          <a:p>
            <a:pPr lvl="1"/>
            <a:endParaRPr lang="pt-BR" sz="2800" dirty="0"/>
          </a:p>
        </p:txBody>
      </p:sp>
      <p:sp>
        <p:nvSpPr>
          <p:cNvPr id="6" name="Retângulo 5"/>
          <p:cNvSpPr/>
          <p:nvPr/>
        </p:nvSpPr>
        <p:spPr>
          <a:xfrm>
            <a:off x="1080052" y="4624267"/>
            <a:ext cx="10111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92A76"/>
                </a:solidFill>
                <a:latin typeface="Consolas" panose="020B0609020204030204" pitchFamily="49" charset="0"/>
              </a:rPr>
              <a:t>Leitura: </a:t>
            </a:r>
            <a:r>
              <a:rPr lang="pt-BR" dirty="0">
                <a:solidFill>
                  <a:srgbClr val="292A76"/>
                </a:solidFill>
                <a:latin typeface="Consolas" panose="020B0609020204030204" pitchFamily="49" charset="0"/>
                <a:hlinkClick r:id="rId3"/>
              </a:rPr>
              <a:t>http://www.fabriciolima.net/blog/2011/06/29/rotina-para-atualizar-as-estatisticas-do-seu-banco-de-dados/</a:t>
            </a:r>
            <a:endParaRPr lang="pt-BR" dirty="0">
              <a:solidFill>
                <a:srgbClr val="292A7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FEC21F6-645B-44BD-8450-F8C206618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15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296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-357901" y="3526530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Estatísticas no SQL Server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Untested backups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61" y="1258773"/>
            <a:ext cx="3902149" cy="520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362427" y="1556760"/>
            <a:ext cx="520903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/>
            <a:endParaRPr lang="pt-BR" sz="2200" dirty="0">
              <a:solidFill>
                <a:schemeClr val="accent1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3000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r>
              <a:rPr lang="pt-BR" sz="3000" dirty="0">
                <a:solidFill>
                  <a:srgbClr val="292A76"/>
                </a:solidFill>
                <a:latin typeface="Segoe UI" panose="020B0502040204020203" pitchFamily="34" charset="0"/>
              </a:rPr>
              <a:t>“Quando as estatísticas estão desatualizadas e o SQL plano real é diferente do plano estimado”</a:t>
            </a:r>
          </a:p>
          <a:p>
            <a:endParaRPr lang="pt-BR" sz="2600" dirty="0">
              <a:latin typeface="Segoe UI" panose="020B0502040204020203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C8EABB1-7EAB-4AAD-9483-A5AB6DC11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16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090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84806" y="1553719"/>
            <a:ext cx="47723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3013" indent="-243013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292A76"/>
                </a:solidFill>
              </a:rPr>
              <a:t>Índices são estruturas  em disco  organizadas em estrutura de árvore para facilitar nossas buscas.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Índices no SQL Server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91212" y="1639761"/>
            <a:ext cx="7219711" cy="4244204"/>
          </a:xfrm>
          <a:prstGeom prst="rect">
            <a:avLst/>
          </a:prstGeom>
        </p:spPr>
      </p:pic>
      <p:pic>
        <p:nvPicPr>
          <p:cNvPr id="6" name="Picture 2" descr="http://1ll1az1u8zxjgrbuyndabn10d8.wpengine.netdna-cdn.com/wp-content/uploads/2010/06/SuperDBA2-300x19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40" y="4144577"/>
            <a:ext cx="3769678" cy="24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6CBDC98-683B-422A-95AB-E04D6471D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17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1799" y="1300786"/>
            <a:ext cx="11796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rgbClr val="002060"/>
                </a:solidFill>
              </a:rPr>
              <a:t>Heap</a:t>
            </a:r>
            <a:r>
              <a:rPr lang="pt-BR" sz="2400" b="1" dirty="0">
                <a:solidFill>
                  <a:srgbClr val="002060"/>
                </a:solidFill>
              </a:rPr>
              <a:t> – </a:t>
            </a:r>
            <a:r>
              <a:rPr lang="pt-BR" sz="2400" dirty="0">
                <a:solidFill>
                  <a:srgbClr val="002060"/>
                </a:solidFill>
              </a:rPr>
              <a:t>Tabela sem um índice clustered. Não é aconselhável por questão de performance.</a:t>
            </a:r>
          </a:p>
          <a:p>
            <a:endParaRPr lang="pt-BR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rgbClr val="002060"/>
                </a:solidFill>
              </a:rPr>
              <a:t>Índice Clustered</a:t>
            </a:r>
            <a:r>
              <a:rPr lang="pt-BR" sz="2400" b="1" dirty="0">
                <a:solidFill>
                  <a:srgbClr val="002060"/>
                </a:solidFill>
              </a:rPr>
              <a:t> – </a:t>
            </a:r>
            <a:r>
              <a:rPr lang="pt-BR" sz="2400" dirty="0">
                <a:solidFill>
                  <a:srgbClr val="002060"/>
                </a:solidFill>
              </a:rPr>
              <a:t>Um índice clustered é a própria tabela armazenada de forma estruturada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O nível folha contém os dados das tabelas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Só pode ter um por tabela</a:t>
            </a:r>
          </a:p>
          <a:p>
            <a:endParaRPr lang="pt-BR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u="sng" dirty="0">
                <a:solidFill>
                  <a:srgbClr val="002060"/>
                </a:solidFill>
              </a:rPr>
              <a:t>Índice Nonclustered</a:t>
            </a:r>
            <a:r>
              <a:rPr lang="pt-BR" sz="2400" b="1" dirty="0">
                <a:solidFill>
                  <a:srgbClr val="002060"/>
                </a:solidFill>
              </a:rPr>
              <a:t> – </a:t>
            </a:r>
            <a:r>
              <a:rPr lang="pt-BR" sz="2400" dirty="0">
                <a:solidFill>
                  <a:srgbClr val="002060"/>
                </a:solidFill>
              </a:rPr>
              <a:t>É uma estrutura independente formada pelas colunas do índice nonclustered e possui ponteiros/</a:t>
            </a:r>
            <a:r>
              <a:rPr lang="pt-BR" sz="2400" dirty="0" err="1">
                <a:solidFill>
                  <a:srgbClr val="002060"/>
                </a:solidFill>
              </a:rPr>
              <a:t>colunasdocluster</a:t>
            </a:r>
            <a:r>
              <a:rPr lang="pt-BR" sz="2400" dirty="0">
                <a:solidFill>
                  <a:srgbClr val="002060"/>
                </a:solidFill>
              </a:rPr>
              <a:t> para chegar na tabela (</a:t>
            </a:r>
            <a:r>
              <a:rPr lang="pt-BR" sz="2400" dirty="0" err="1">
                <a:solidFill>
                  <a:srgbClr val="002060"/>
                </a:solidFill>
              </a:rPr>
              <a:t>Heap</a:t>
            </a:r>
            <a:r>
              <a:rPr lang="pt-BR" sz="2400" dirty="0">
                <a:solidFill>
                  <a:srgbClr val="002060"/>
                </a:solidFill>
              </a:rPr>
              <a:t> ou </a:t>
            </a:r>
            <a:r>
              <a:rPr lang="pt-BR" sz="2400" dirty="0" err="1">
                <a:solidFill>
                  <a:srgbClr val="002060"/>
                </a:solidFill>
              </a:rPr>
              <a:t>Clustered</a:t>
            </a:r>
            <a:r>
              <a:rPr lang="pt-BR" sz="2400" dirty="0">
                <a:solidFill>
                  <a:srgbClr val="002060"/>
                </a:solidFill>
              </a:rPr>
              <a:t>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Não contém todos os dados da tabela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Podemos ter mais de um por tabela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São menores e por isso podem ser mais rápidos para um seek ou scan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 err="1">
                <a:solidFill>
                  <a:srgbClr val="292A76"/>
                </a:solidFill>
              </a:rPr>
              <a:t>Heap</a:t>
            </a:r>
            <a:r>
              <a:rPr lang="pt-BR" sz="4000" b="1" dirty="0">
                <a:solidFill>
                  <a:srgbClr val="292A76"/>
                </a:solidFill>
              </a:rPr>
              <a:t>, </a:t>
            </a:r>
            <a:r>
              <a:rPr lang="pt-BR" sz="4000" b="1" dirty="0" err="1">
                <a:solidFill>
                  <a:srgbClr val="292A76"/>
                </a:solidFill>
              </a:rPr>
              <a:t>Clustered</a:t>
            </a:r>
            <a:r>
              <a:rPr lang="pt-BR" sz="4000" b="1" dirty="0">
                <a:solidFill>
                  <a:srgbClr val="292A76"/>
                </a:solidFill>
              </a:rPr>
              <a:t> e </a:t>
            </a:r>
            <a:r>
              <a:rPr lang="pt-BR" sz="4000" b="1" dirty="0" err="1">
                <a:solidFill>
                  <a:srgbClr val="292A76"/>
                </a:solidFill>
              </a:rPr>
              <a:t>Nonclustered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0101B6F-AC9A-44CE-AE9E-4F58E34F4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18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35292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/>
                </a:solidFill>
              </a:rPr>
              <a:t>Cenário:</a:t>
            </a:r>
          </a:p>
          <a:p>
            <a:r>
              <a:rPr lang="pt-BR" sz="2000" b="1" dirty="0">
                <a:solidFill>
                  <a:schemeClr val="tx2"/>
                </a:solidFill>
              </a:rPr>
              <a:t>TABELA com 3 colunas: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2"/>
                </a:solidFill>
              </a:rPr>
              <a:t>LastName</a:t>
            </a:r>
            <a:r>
              <a:rPr lang="pt-BR" sz="2000" dirty="0">
                <a:solidFill>
                  <a:schemeClr val="tx2"/>
                </a:solidFill>
              </a:rPr>
              <a:t> (</a:t>
            </a:r>
            <a:r>
              <a:rPr lang="pt-BR" sz="2000" dirty="0" err="1">
                <a:solidFill>
                  <a:schemeClr val="tx2"/>
                </a:solidFill>
              </a:rPr>
              <a:t>clustered</a:t>
            </a:r>
            <a:r>
              <a:rPr lang="pt-BR" sz="2000" dirty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2"/>
                </a:solidFill>
              </a:rPr>
              <a:t>Name</a:t>
            </a:r>
            <a:r>
              <a:rPr lang="pt-BR" sz="2000" dirty="0">
                <a:solidFill>
                  <a:schemeClr val="tx2"/>
                </a:solidFill>
              </a:rPr>
              <a:t> (</a:t>
            </a:r>
            <a:r>
              <a:rPr lang="pt-BR" sz="2000" dirty="0" err="1">
                <a:solidFill>
                  <a:schemeClr val="tx2"/>
                </a:solidFill>
              </a:rPr>
              <a:t>Nonclustered</a:t>
            </a:r>
            <a:r>
              <a:rPr lang="pt-BR" sz="2000" dirty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2"/>
                </a:solidFill>
              </a:rPr>
              <a:t>Dt_Nascimento</a:t>
            </a:r>
            <a:endParaRPr lang="pt-BR" sz="2000" dirty="0">
              <a:solidFill>
                <a:schemeClr val="tx2"/>
              </a:solidFill>
            </a:endParaRPr>
          </a:p>
          <a:p>
            <a:endParaRPr lang="pt-BR" sz="2000" dirty="0">
              <a:solidFill>
                <a:srgbClr val="002060"/>
              </a:solidFill>
            </a:endParaRPr>
          </a:p>
          <a:p>
            <a:r>
              <a:rPr lang="pt-BR" sz="2000" b="1" dirty="0">
                <a:solidFill>
                  <a:srgbClr val="002060"/>
                </a:solidFill>
              </a:rPr>
              <a:t>Consulta 1:</a:t>
            </a:r>
          </a:p>
          <a:p>
            <a:r>
              <a:rPr lang="pt-BR" sz="2000" dirty="0" err="1">
                <a:solidFill>
                  <a:srgbClr val="0000FF"/>
                </a:solidFill>
              </a:rPr>
              <a:t>Select</a:t>
            </a:r>
            <a:r>
              <a:rPr lang="pt-BR" sz="2000" dirty="0">
                <a:solidFill>
                  <a:srgbClr val="0000FF"/>
                </a:solidFill>
              </a:rPr>
              <a:t> </a:t>
            </a:r>
            <a:r>
              <a:rPr lang="pt-BR" sz="2000" dirty="0" err="1">
                <a:solidFill>
                  <a:srgbClr val="0000FF"/>
                </a:solidFill>
              </a:rPr>
              <a:t>Lastname</a:t>
            </a:r>
            <a:endParaRPr lang="pt-BR" sz="2000" dirty="0">
              <a:solidFill>
                <a:srgbClr val="0000FF"/>
              </a:solidFill>
            </a:endParaRPr>
          </a:p>
          <a:p>
            <a:r>
              <a:rPr lang="pt-BR" sz="2000" dirty="0" err="1">
                <a:solidFill>
                  <a:srgbClr val="0000FF"/>
                </a:solidFill>
              </a:rPr>
              <a:t>from</a:t>
            </a:r>
            <a:r>
              <a:rPr lang="pt-BR" sz="2000" dirty="0">
                <a:solidFill>
                  <a:srgbClr val="0000FF"/>
                </a:solidFill>
              </a:rPr>
              <a:t> TABELA</a:t>
            </a:r>
          </a:p>
          <a:p>
            <a:r>
              <a:rPr lang="pt-BR" sz="2000" dirty="0" err="1">
                <a:solidFill>
                  <a:srgbClr val="0000FF"/>
                </a:solidFill>
              </a:rPr>
              <a:t>where</a:t>
            </a:r>
            <a:r>
              <a:rPr lang="pt-BR" sz="2000" dirty="0">
                <a:solidFill>
                  <a:srgbClr val="0000FF"/>
                </a:solidFill>
              </a:rPr>
              <a:t> </a:t>
            </a:r>
            <a:r>
              <a:rPr lang="pt-BR" sz="2000" dirty="0" err="1">
                <a:solidFill>
                  <a:srgbClr val="0000FF"/>
                </a:solidFill>
              </a:rPr>
              <a:t>Lastname</a:t>
            </a:r>
            <a:r>
              <a:rPr lang="pt-BR" sz="2000" dirty="0">
                <a:solidFill>
                  <a:srgbClr val="0000FF"/>
                </a:solidFill>
              </a:rPr>
              <a:t> </a:t>
            </a:r>
            <a:r>
              <a:rPr lang="pt-BR" sz="2000" dirty="0">
                <a:solidFill>
                  <a:srgbClr val="808080"/>
                </a:solidFill>
              </a:rPr>
              <a:t>= </a:t>
            </a:r>
            <a:r>
              <a:rPr lang="pt-BR" sz="2000" dirty="0">
                <a:solidFill>
                  <a:srgbClr val="FF0000"/>
                </a:solidFill>
              </a:rPr>
              <a:t>'Domingues’</a:t>
            </a:r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b="1" dirty="0">
                <a:solidFill>
                  <a:srgbClr val="002060"/>
                </a:solidFill>
              </a:rPr>
              <a:t>Consulta 2:</a:t>
            </a:r>
          </a:p>
          <a:p>
            <a:r>
              <a:rPr lang="pt-BR" sz="2000" dirty="0" err="1">
                <a:solidFill>
                  <a:srgbClr val="0000FF"/>
                </a:solidFill>
              </a:rPr>
              <a:t>Select</a:t>
            </a:r>
            <a:r>
              <a:rPr lang="pt-BR" sz="2000" dirty="0">
                <a:solidFill>
                  <a:srgbClr val="0000FF"/>
                </a:solidFill>
              </a:rPr>
              <a:t> </a:t>
            </a:r>
            <a:r>
              <a:rPr lang="pt-BR" sz="2000" dirty="0">
                <a:solidFill>
                  <a:srgbClr val="808080"/>
                </a:solidFill>
              </a:rPr>
              <a:t>*</a:t>
            </a:r>
          </a:p>
          <a:p>
            <a:r>
              <a:rPr lang="pt-BR" sz="2000" dirty="0" err="1">
                <a:solidFill>
                  <a:srgbClr val="0000FF"/>
                </a:solidFill>
              </a:rPr>
              <a:t>from</a:t>
            </a:r>
            <a:r>
              <a:rPr lang="pt-BR" sz="2000" dirty="0">
                <a:solidFill>
                  <a:srgbClr val="0000FF"/>
                </a:solidFill>
              </a:rPr>
              <a:t> TABELA</a:t>
            </a:r>
          </a:p>
          <a:p>
            <a:r>
              <a:rPr lang="pt-BR" sz="2000" dirty="0" err="1">
                <a:solidFill>
                  <a:srgbClr val="0000FF"/>
                </a:solidFill>
              </a:rPr>
              <a:t>where</a:t>
            </a:r>
            <a:r>
              <a:rPr lang="pt-BR" sz="2000" dirty="0">
                <a:solidFill>
                  <a:srgbClr val="0000FF"/>
                </a:solidFill>
              </a:rPr>
              <a:t> </a:t>
            </a:r>
            <a:r>
              <a:rPr lang="pt-BR" sz="2000" dirty="0" err="1">
                <a:solidFill>
                  <a:srgbClr val="0000FF"/>
                </a:solidFill>
              </a:rPr>
              <a:t>Lastname</a:t>
            </a:r>
            <a:r>
              <a:rPr lang="pt-BR" sz="2000" dirty="0">
                <a:solidFill>
                  <a:srgbClr val="0000FF"/>
                </a:solidFill>
              </a:rPr>
              <a:t> </a:t>
            </a:r>
            <a:r>
              <a:rPr lang="pt-BR" sz="2000" dirty="0">
                <a:solidFill>
                  <a:srgbClr val="808080"/>
                </a:solidFill>
              </a:rPr>
              <a:t>= </a:t>
            </a:r>
            <a:r>
              <a:rPr lang="pt-BR" sz="2000" dirty="0">
                <a:solidFill>
                  <a:srgbClr val="FF0000"/>
                </a:solidFill>
              </a:rPr>
              <a:t>'Domingues</a:t>
            </a:r>
            <a:endParaRPr lang="pt-BR" sz="20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Índice Cluster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57725" y="1419225"/>
            <a:ext cx="7014433" cy="5040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026150" y="4807203"/>
            <a:ext cx="736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10/05/2000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18/06/1981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10/05/2002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14/08/1985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10/05/2008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16/06/1982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10/05/2005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14/09/1989</a:t>
            </a:r>
          </a:p>
          <a:p>
            <a:endParaRPr lang="pt-BR" sz="600" b="1" dirty="0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620000" y="4807203"/>
            <a:ext cx="736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10/05/2000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18/06/1981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10/05/2002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14/08/1985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10/05/2008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16/06/1982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10/05/2005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14/09/1989</a:t>
            </a:r>
          </a:p>
          <a:p>
            <a:endParaRPr lang="pt-BR" sz="600" b="1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9213850" y="4807203"/>
            <a:ext cx="736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10/05/2000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18/06/1981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10/05/2002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14/08/1985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10/05/2008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16/06/1982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10/05/2005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14/09/1989</a:t>
            </a:r>
          </a:p>
          <a:p>
            <a:endParaRPr lang="pt-BR" sz="600" b="1" dirty="0">
              <a:solidFill>
                <a:srgbClr val="FF00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0935558" y="4807203"/>
            <a:ext cx="736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10/05/2000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18/06/1981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10/05/2002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14/08/1985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10/05/2008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16/06/1982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10/05/2005</a:t>
            </a:r>
          </a:p>
          <a:p>
            <a:pPr>
              <a:lnSpc>
                <a:spcPct val="250000"/>
              </a:lnSpc>
            </a:pPr>
            <a:r>
              <a:rPr lang="pt-BR" sz="500" b="1" dirty="0">
                <a:solidFill>
                  <a:srgbClr val="FF0000"/>
                </a:solidFill>
              </a:rPr>
              <a:t>14/09/1989</a:t>
            </a:r>
          </a:p>
          <a:p>
            <a:endParaRPr lang="pt-BR" sz="600" b="1" dirty="0">
              <a:solidFill>
                <a:srgbClr val="FF0000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A073C1F-BED7-492E-93EB-B70D31854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19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699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1603467"/>
            <a:ext cx="12192000" cy="9365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100" b="1" dirty="0">
                <a:solidFill>
                  <a:srgbClr val="292A76"/>
                </a:solidFill>
              </a:rPr>
              <a:t>Modulo 06</a:t>
            </a:r>
            <a:endParaRPr lang="pt-BR" sz="5400" dirty="0">
              <a:solidFill>
                <a:srgbClr val="000099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0" y="2816890"/>
            <a:ext cx="12192000" cy="7930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600" b="1" dirty="0">
                <a:solidFill>
                  <a:schemeClr val="bg1"/>
                </a:solidFill>
              </a:rPr>
              <a:t>Tuning</a:t>
            </a:r>
            <a:endParaRPr lang="pt-BR" sz="46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CAD8741-F807-4CE8-8695-61198443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310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35292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Cenário:</a:t>
            </a:r>
          </a:p>
          <a:p>
            <a:endParaRPr lang="pt-BR" b="1" dirty="0">
              <a:solidFill>
                <a:schemeClr val="tx2"/>
              </a:solidFill>
            </a:endParaRPr>
          </a:p>
          <a:p>
            <a:r>
              <a:rPr lang="pt-BR" sz="1600" b="1" dirty="0">
                <a:solidFill>
                  <a:schemeClr val="tx2"/>
                </a:solidFill>
              </a:rPr>
              <a:t>TABELA com 3 colunas: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/>
                </a:solidFill>
              </a:rPr>
              <a:t>LastName</a:t>
            </a:r>
            <a:r>
              <a:rPr lang="pt-BR" sz="1600" dirty="0">
                <a:solidFill>
                  <a:schemeClr val="tx2"/>
                </a:solidFill>
              </a:rPr>
              <a:t> (</a:t>
            </a:r>
            <a:r>
              <a:rPr lang="pt-BR" sz="1600" dirty="0" err="1">
                <a:solidFill>
                  <a:schemeClr val="tx2"/>
                </a:solidFill>
              </a:rPr>
              <a:t>clustered</a:t>
            </a:r>
            <a:r>
              <a:rPr lang="pt-BR" sz="1600" dirty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/>
                </a:solidFill>
              </a:rPr>
              <a:t>Name</a:t>
            </a:r>
            <a:r>
              <a:rPr lang="pt-BR" sz="1600" dirty="0">
                <a:solidFill>
                  <a:schemeClr val="tx2"/>
                </a:solidFill>
              </a:rPr>
              <a:t> (</a:t>
            </a:r>
            <a:r>
              <a:rPr lang="pt-BR" sz="1600" dirty="0" err="1">
                <a:solidFill>
                  <a:schemeClr val="tx2"/>
                </a:solidFill>
              </a:rPr>
              <a:t>Nonclustered</a:t>
            </a:r>
            <a:r>
              <a:rPr lang="pt-BR" sz="1600" dirty="0">
                <a:solidFill>
                  <a:schemeClr val="tx2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 err="1">
                <a:solidFill>
                  <a:schemeClr val="tx2"/>
                </a:solidFill>
              </a:rPr>
              <a:t>Dt_Nascimento</a:t>
            </a:r>
            <a:endParaRPr lang="pt-BR" sz="1600" dirty="0">
              <a:solidFill>
                <a:schemeClr val="tx2"/>
              </a:solidFill>
            </a:endParaRPr>
          </a:p>
          <a:p>
            <a:endParaRPr lang="pt-BR" sz="1600" dirty="0"/>
          </a:p>
          <a:p>
            <a:r>
              <a:rPr lang="pt-BR" sz="1600" b="1" dirty="0">
                <a:solidFill>
                  <a:srgbClr val="002060"/>
                </a:solidFill>
              </a:rPr>
              <a:t>Consulta 1:</a:t>
            </a:r>
          </a:p>
          <a:p>
            <a:r>
              <a:rPr lang="pt-BR" sz="1600" dirty="0" err="1">
                <a:solidFill>
                  <a:srgbClr val="0000FF"/>
                </a:solidFill>
              </a:rPr>
              <a:t>Select</a:t>
            </a:r>
            <a:r>
              <a:rPr lang="pt-BR" sz="1600" dirty="0">
                <a:solidFill>
                  <a:srgbClr val="0000FF"/>
                </a:solidFill>
              </a:rPr>
              <a:t> </a:t>
            </a:r>
            <a:r>
              <a:rPr lang="pt-BR" sz="1600" dirty="0" err="1">
                <a:solidFill>
                  <a:srgbClr val="0000FF"/>
                </a:solidFill>
              </a:rPr>
              <a:t>Lastname</a:t>
            </a:r>
            <a:r>
              <a:rPr lang="pt-BR" sz="1600" dirty="0">
                <a:solidFill>
                  <a:srgbClr val="808080"/>
                </a:solidFill>
              </a:rPr>
              <a:t>, </a:t>
            </a:r>
            <a:r>
              <a:rPr lang="pt-BR" sz="1600" dirty="0" err="1">
                <a:solidFill>
                  <a:srgbClr val="808080"/>
                </a:solidFill>
              </a:rPr>
              <a:t>Name</a:t>
            </a:r>
            <a:endParaRPr lang="pt-BR" sz="1600" dirty="0">
              <a:solidFill>
                <a:srgbClr val="808080"/>
              </a:solidFill>
            </a:endParaRPr>
          </a:p>
          <a:p>
            <a:r>
              <a:rPr lang="pt-BR" sz="1600" dirty="0" err="1">
                <a:solidFill>
                  <a:srgbClr val="0000FF"/>
                </a:solidFill>
              </a:rPr>
              <a:t>from</a:t>
            </a:r>
            <a:r>
              <a:rPr lang="pt-BR" sz="1600" dirty="0">
                <a:solidFill>
                  <a:srgbClr val="0000FF"/>
                </a:solidFill>
              </a:rPr>
              <a:t> TABELA</a:t>
            </a:r>
          </a:p>
          <a:p>
            <a:r>
              <a:rPr lang="pt-BR" sz="1600" dirty="0" err="1">
                <a:solidFill>
                  <a:srgbClr val="0000FF"/>
                </a:solidFill>
              </a:rPr>
              <a:t>where</a:t>
            </a:r>
            <a:r>
              <a:rPr lang="pt-BR" sz="1600" dirty="0">
                <a:solidFill>
                  <a:srgbClr val="0000FF"/>
                </a:solidFill>
              </a:rPr>
              <a:t> </a:t>
            </a:r>
            <a:r>
              <a:rPr lang="pt-BR" sz="1600" dirty="0" err="1">
                <a:solidFill>
                  <a:srgbClr val="0000FF"/>
                </a:solidFill>
              </a:rPr>
              <a:t>Name</a:t>
            </a:r>
            <a:r>
              <a:rPr lang="pt-BR" sz="1600" dirty="0">
                <a:solidFill>
                  <a:srgbClr val="0000FF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= </a:t>
            </a:r>
            <a:r>
              <a:rPr lang="pt-BR" sz="1600" dirty="0">
                <a:solidFill>
                  <a:srgbClr val="FF0000"/>
                </a:solidFill>
              </a:rPr>
              <a:t>'Anabela'</a:t>
            </a:r>
          </a:p>
          <a:p>
            <a:endParaRPr lang="pt-BR" sz="1600" dirty="0"/>
          </a:p>
          <a:p>
            <a:r>
              <a:rPr lang="pt-BR" sz="1600" b="1" dirty="0">
                <a:solidFill>
                  <a:srgbClr val="002060"/>
                </a:solidFill>
              </a:rPr>
              <a:t>Consulta 2:</a:t>
            </a:r>
          </a:p>
          <a:p>
            <a:r>
              <a:rPr lang="pt-BR" sz="1600" dirty="0" err="1">
                <a:solidFill>
                  <a:srgbClr val="0000FF"/>
                </a:solidFill>
              </a:rPr>
              <a:t>Select</a:t>
            </a:r>
            <a:r>
              <a:rPr lang="pt-BR" sz="1600" dirty="0">
                <a:solidFill>
                  <a:srgbClr val="0000FF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*</a:t>
            </a:r>
          </a:p>
          <a:p>
            <a:r>
              <a:rPr lang="pt-BR" sz="1600" dirty="0" err="1">
                <a:solidFill>
                  <a:srgbClr val="0000FF"/>
                </a:solidFill>
              </a:rPr>
              <a:t>from</a:t>
            </a:r>
            <a:r>
              <a:rPr lang="pt-BR" sz="1600" dirty="0">
                <a:solidFill>
                  <a:srgbClr val="0000FF"/>
                </a:solidFill>
              </a:rPr>
              <a:t> TABELA</a:t>
            </a:r>
          </a:p>
          <a:p>
            <a:r>
              <a:rPr lang="pt-BR" sz="1600" dirty="0" err="1">
                <a:solidFill>
                  <a:srgbClr val="0000FF"/>
                </a:solidFill>
              </a:rPr>
              <a:t>where</a:t>
            </a:r>
            <a:r>
              <a:rPr lang="pt-BR" sz="1600" dirty="0">
                <a:solidFill>
                  <a:srgbClr val="0000FF"/>
                </a:solidFill>
              </a:rPr>
              <a:t> </a:t>
            </a:r>
            <a:r>
              <a:rPr lang="pt-BR" sz="1600" dirty="0" err="1">
                <a:solidFill>
                  <a:srgbClr val="0000FF"/>
                </a:solidFill>
              </a:rPr>
              <a:t>Name</a:t>
            </a:r>
            <a:r>
              <a:rPr lang="pt-BR" sz="1600" dirty="0">
                <a:solidFill>
                  <a:srgbClr val="0000FF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= </a:t>
            </a:r>
            <a:r>
              <a:rPr lang="pt-BR" sz="1600" dirty="0">
                <a:solidFill>
                  <a:srgbClr val="FF0000"/>
                </a:solidFill>
              </a:rPr>
              <a:t>'Anabela'</a:t>
            </a:r>
            <a:endParaRPr lang="pt-BR" sz="1600" dirty="0"/>
          </a:p>
          <a:p>
            <a:endParaRPr lang="pt-BR" sz="1600" b="1" dirty="0"/>
          </a:p>
          <a:p>
            <a:r>
              <a:rPr lang="pt-BR" sz="1600" b="1" dirty="0">
                <a:solidFill>
                  <a:srgbClr val="002060"/>
                </a:solidFill>
              </a:rPr>
              <a:t>Consulta 3:</a:t>
            </a:r>
          </a:p>
          <a:p>
            <a:r>
              <a:rPr lang="pt-BR" sz="1600" dirty="0" err="1">
                <a:solidFill>
                  <a:srgbClr val="0000FF"/>
                </a:solidFill>
              </a:rPr>
              <a:t>Select</a:t>
            </a:r>
            <a:r>
              <a:rPr lang="pt-BR" sz="1600" dirty="0">
                <a:solidFill>
                  <a:srgbClr val="0000FF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*</a:t>
            </a:r>
          </a:p>
          <a:p>
            <a:r>
              <a:rPr lang="pt-BR" sz="1600" dirty="0" err="1">
                <a:solidFill>
                  <a:srgbClr val="0000FF"/>
                </a:solidFill>
              </a:rPr>
              <a:t>from</a:t>
            </a:r>
            <a:r>
              <a:rPr lang="pt-BR" sz="1600" dirty="0">
                <a:solidFill>
                  <a:srgbClr val="0000FF"/>
                </a:solidFill>
              </a:rPr>
              <a:t> TABELA</a:t>
            </a:r>
          </a:p>
          <a:p>
            <a:r>
              <a:rPr lang="pt-BR" sz="1600" dirty="0" err="1">
                <a:solidFill>
                  <a:srgbClr val="0000FF"/>
                </a:solidFill>
              </a:rPr>
              <a:t>where</a:t>
            </a:r>
            <a:r>
              <a:rPr lang="pt-BR" sz="1600" dirty="0">
                <a:solidFill>
                  <a:srgbClr val="0000FF"/>
                </a:solidFill>
              </a:rPr>
              <a:t> </a:t>
            </a:r>
            <a:r>
              <a:rPr lang="pt-BR" sz="1600" dirty="0" err="1">
                <a:solidFill>
                  <a:srgbClr val="0000FF"/>
                </a:solidFill>
              </a:rPr>
              <a:t>Dt_Nascimento</a:t>
            </a:r>
            <a:r>
              <a:rPr lang="pt-BR" sz="1600" dirty="0">
                <a:solidFill>
                  <a:srgbClr val="0000FF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= </a:t>
            </a:r>
            <a:r>
              <a:rPr lang="pt-BR" sz="1600" dirty="0">
                <a:solidFill>
                  <a:srgbClr val="FF0000"/>
                </a:solidFill>
              </a:rPr>
              <a:t>'20150421'</a:t>
            </a:r>
            <a:endParaRPr lang="pt-BR" sz="16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Índice Não-Cluster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05375" y="1428750"/>
            <a:ext cx="6620274" cy="5040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416800" y="5365963"/>
            <a:ext cx="704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10/05/2000</a:t>
            </a:r>
          </a:p>
          <a:p>
            <a:r>
              <a:rPr lang="pt-BR" sz="800" dirty="0"/>
              <a:t>18/06/1981</a:t>
            </a:r>
          </a:p>
          <a:p>
            <a:r>
              <a:rPr lang="pt-BR" sz="800" dirty="0"/>
              <a:t>10/05/2002</a:t>
            </a:r>
          </a:p>
          <a:p>
            <a:r>
              <a:rPr lang="pt-BR" sz="800" dirty="0"/>
              <a:t>14/08/1985</a:t>
            </a:r>
          </a:p>
          <a:p>
            <a:r>
              <a:rPr lang="pt-BR" sz="800" dirty="0"/>
              <a:t>10/05/2008</a:t>
            </a:r>
          </a:p>
          <a:p>
            <a:r>
              <a:rPr lang="pt-BR" sz="800" dirty="0"/>
              <a:t>16/06/1982</a:t>
            </a:r>
          </a:p>
          <a:p>
            <a:r>
              <a:rPr lang="pt-BR" sz="800" dirty="0"/>
              <a:t>10/05/2005</a:t>
            </a:r>
          </a:p>
          <a:p>
            <a:r>
              <a:rPr lang="pt-BR" sz="800" dirty="0"/>
              <a:t>14/09/1969</a:t>
            </a:r>
          </a:p>
          <a:p>
            <a:endParaRPr lang="pt-BR" sz="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799138" y="5365963"/>
            <a:ext cx="7238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10/05/2010</a:t>
            </a:r>
          </a:p>
          <a:p>
            <a:r>
              <a:rPr lang="pt-BR" sz="800" dirty="0"/>
              <a:t>18/06/1981</a:t>
            </a:r>
          </a:p>
          <a:p>
            <a:r>
              <a:rPr lang="pt-BR" sz="800" dirty="0"/>
              <a:t>10/05/2002</a:t>
            </a:r>
          </a:p>
          <a:p>
            <a:r>
              <a:rPr lang="pt-BR" sz="800" dirty="0"/>
              <a:t>14/08/1985</a:t>
            </a:r>
          </a:p>
          <a:p>
            <a:r>
              <a:rPr lang="pt-BR" sz="800" dirty="0"/>
              <a:t>10/05/2008</a:t>
            </a:r>
          </a:p>
          <a:p>
            <a:r>
              <a:rPr lang="pt-BR" sz="800" dirty="0"/>
              <a:t>16/06/1982</a:t>
            </a:r>
          </a:p>
          <a:p>
            <a:r>
              <a:rPr lang="pt-BR" sz="800" dirty="0"/>
              <a:t>10/05/2005</a:t>
            </a:r>
          </a:p>
          <a:p>
            <a:r>
              <a:rPr lang="pt-BR" sz="800" dirty="0"/>
              <a:t>14/09/1979</a:t>
            </a:r>
          </a:p>
          <a:p>
            <a:endParaRPr lang="pt-BR" sz="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015413" y="5384153"/>
            <a:ext cx="704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10/05/2008</a:t>
            </a:r>
          </a:p>
          <a:p>
            <a:r>
              <a:rPr lang="pt-BR" sz="800" dirty="0"/>
              <a:t>18/06/1981</a:t>
            </a:r>
          </a:p>
          <a:p>
            <a:r>
              <a:rPr lang="pt-BR" sz="800" dirty="0"/>
              <a:t>10/05/2002</a:t>
            </a:r>
          </a:p>
          <a:p>
            <a:r>
              <a:rPr lang="pt-BR" sz="800" dirty="0"/>
              <a:t>14/08/1985</a:t>
            </a:r>
          </a:p>
          <a:p>
            <a:r>
              <a:rPr lang="pt-BR" sz="800" dirty="0">
                <a:solidFill>
                  <a:srgbClr val="FF0000"/>
                </a:solidFill>
                <a:highlight>
                  <a:srgbClr val="FFFF00"/>
                </a:highlight>
              </a:rPr>
              <a:t>21/04/2015</a:t>
            </a:r>
          </a:p>
          <a:p>
            <a:r>
              <a:rPr lang="pt-BR" sz="800" dirty="0"/>
              <a:t>16/06/1982</a:t>
            </a:r>
          </a:p>
          <a:p>
            <a:r>
              <a:rPr lang="pt-BR" sz="800" dirty="0"/>
              <a:t>10/05/2005</a:t>
            </a:r>
          </a:p>
          <a:p>
            <a:r>
              <a:rPr lang="pt-BR" sz="800" dirty="0"/>
              <a:t>14/09/1959</a:t>
            </a:r>
          </a:p>
          <a:p>
            <a:endParaRPr lang="pt-BR" sz="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0756900" y="5365963"/>
            <a:ext cx="7048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10/05/2001</a:t>
            </a:r>
          </a:p>
          <a:p>
            <a:r>
              <a:rPr lang="pt-BR" sz="800" dirty="0"/>
              <a:t>18/06/1981</a:t>
            </a:r>
          </a:p>
          <a:p>
            <a:r>
              <a:rPr lang="pt-BR" sz="800" dirty="0"/>
              <a:t>10/05/2002</a:t>
            </a:r>
          </a:p>
          <a:p>
            <a:r>
              <a:rPr lang="pt-BR" sz="800" dirty="0"/>
              <a:t>14/08/1985</a:t>
            </a:r>
          </a:p>
          <a:p>
            <a:r>
              <a:rPr lang="pt-BR" sz="800" dirty="0"/>
              <a:t>10/05/2008</a:t>
            </a:r>
          </a:p>
          <a:p>
            <a:r>
              <a:rPr lang="pt-BR" sz="800" dirty="0"/>
              <a:t>16/06/1982</a:t>
            </a:r>
          </a:p>
          <a:p>
            <a:r>
              <a:rPr lang="pt-BR" sz="800" dirty="0"/>
              <a:t>10/05/2005</a:t>
            </a:r>
          </a:p>
          <a:p>
            <a:r>
              <a:rPr lang="pt-BR" sz="800" dirty="0"/>
              <a:t>14/09/1979</a:t>
            </a:r>
          </a:p>
          <a:p>
            <a:endParaRPr lang="pt-BR" sz="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0FCF48-63FB-443E-9523-4F5021DEB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20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3712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Índice Não-Cluster + Cluster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0804" y="1441219"/>
            <a:ext cx="8550393" cy="5040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70676E4-2EDB-4F1F-A4A1-98BB5843F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21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Índice Não-Cluster + Heap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9926" y="1428992"/>
            <a:ext cx="8472148" cy="5040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74BC894-0110-4A85-99C2-2CE05A198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22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Índices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394F4F2-D934-4C7C-9226-6B36DE06E695}"/>
              </a:ext>
            </a:extLst>
          </p:cNvPr>
          <p:cNvSpPr/>
          <p:nvPr/>
        </p:nvSpPr>
        <p:spPr>
          <a:xfrm>
            <a:off x="5373809" y="3116744"/>
            <a:ext cx="189667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000" b="1" dirty="0">
                <a:solidFill>
                  <a:srgbClr val="002060"/>
                </a:solidFill>
                <a:cs typeface="Arial" panose="020B0604020202020204" pitchFamily="34" charset="0"/>
              </a:rPr>
              <a:t>DEMO</a:t>
            </a:r>
            <a:endParaRPr lang="pt-BR" sz="5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CCDD89-A6EE-41F1-ACF1-D19F63AA4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23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836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Criação de índices</a:t>
            </a:r>
          </a:p>
        </p:txBody>
      </p:sp>
      <p:pic>
        <p:nvPicPr>
          <p:cNvPr id="8" name="Picture 4" descr="When the DBA job candidate says a certification is just as good as on-the-job experience">
            <a:extLst>
              <a:ext uri="{FF2B5EF4-FFF2-40B4-BE49-F238E27FC236}">
                <a16:creationId xmlns:a16="http://schemas.microsoft.com/office/drawing/2014/main" id="{4738E4A9-3EB6-414A-BB57-2DE082E260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11" y="3009465"/>
            <a:ext cx="3200390" cy="320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5EFEC82-02FE-49DF-9D4A-31654BC44739}"/>
              </a:ext>
            </a:extLst>
          </p:cNvPr>
          <p:cNvSpPr/>
          <p:nvPr/>
        </p:nvSpPr>
        <p:spPr>
          <a:xfrm>
            <a:off x="2314022" y="807407"/>
            <a:ext cx="8162832" cy="1398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/>
            <a:endParaRPr lang="pt-BR" sz="1559" dirty="0">
              <a:solidFill>
                <a:srgbClr val="292A76"/>
              </a:solidFill>
              <a:latin typeface="Segoe UI" panose="020B0502040204020203" pitchFamily="34" charset="0"/>
            </a:endParaRPr>
          </a:p>
          <a:p>
            <a:pPr marL="243013" indent="-243013">
              <a:buFont typeface="Wingdings" panose="05000000000000000000" pitchFamily="2" charset="2"/>
              <a:buChar char="§"/>
            </a:pPr>
            <a:endParaRPr lang="pt-BR" sz="2126" dirty="0">
              <a:solidFill>
                <a:srgbClr val="292A76"/>
              </a:solidFill>
              <a:latin typeface="Segoe UI" panose="020B0502040204020203" pitchFamily="34" charset="0"/>
            </a:endParaRPr>
          </a:p>
          <a:p>
            <a:r>
              <a:rPr lang="pt-BR" sz="2400" dirty="0">
                <a:solidFill>
                  <a:srgbClr val="292A76"/>
                </a:solidFill>
                <a:latin typeface="Segoe UI" panose="020B0502040204020203" pitchFamily="34" charset="0"/>
              </a:rPr>
              <a:t>“Quando você cria um índice que melhora uma query de 10 minutos para 1 minuto ou de 1 minuto para 1 segundo.”</a:t>
            </a:r>
          </a:p>
        </p:txBody>
      </p:sp>
      <p:pic>
        <p:nvPicPr>
          <p:cNvPr id="10" name="Picture 2" descr="When I see all the undocumented XEs and DMVs for SQL Server direct seeding">
            <a:extLst>
              <a:ext uri="{FF2B5EF4-FFF2-40B4-BE49-F238E27FC236}">
                <a16:creationId xmlns:a16="http://schemas.microsoft.com/office/drawing/2014/main" id="{521F6DA7-9E97-4D58-B6B0-7175C323B8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46" y="2996398"/>
            <a:ext cx="2919654" cy="320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C860DE1-4282-41C1-B9D8-DE2D522CC36B}"/>
              </a:ext>
            </a:extLst>
          </p:cNvPr>
          <p:cNvSpPr/>
          <p:nvPr/>
        </p:nvSpPr>
        <p:spPr>
          <a:xfrm>
            <a:off x="3188200" y="2532996"/>
            <a:ext cx="324028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solidFill>
                  <a:srgbClr val="292A76"/>
                </a:solidFill>
                <a:latin typeface="Segoe UI" panose="020B0502040204020203" pitchFamily="34" charset="0"/>
              </a:rPr>
              <a:t>Reação DBA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F4012CC-08BA-4DA5-8DC8-F1A6F317A82A}"/>
              </a:ext>
            </a:extLst>
          </p:cNvPr>
          <p:cNvSpPr/>
          <p:nvPr/>
        </p:nvSpPr>
        <p:spPr>
          <a:xfrm>
            <a:off x="7313756" y="2547800"/>
            <a:ext cx="3240286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solidFill>
                  <a:srgbClr val="292A76"/>
                </a:solidFill>
                <a:latin typeface="Segoe UI" panose="020B0502040204020203" pitchFamily="34" charset="0"/>
              </a:rPr>
              <a:t>Reação Usuário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73D2E42-2B10-4736-9308-05D0683CA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24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386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Criação de índices</a:t>
            </a:r>
          </a:p>
        </p:txBody>
      </p:sp>
      <p:sp>
        <p:nvSpPr>
          <p:cNvPr id="7" name="Retângulo 6"/>
          <p:cNvSpPr/>
          <p:nvPr/>
        </p:nvSpPr>
        <p:spPr>
          <a:xfrm>
            <a:off x="936585" y="3718679"/>
            <a:ext cx="52090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/>
            <a:endParaRPr lang="pt-BR" sz="2200" dirty="0">
              <a:solidFill>
                <a:schemeClr val="accent1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3000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r>
              <a:rPr lang="pt-BR" sz="3000" dirty="0">
                <a:solidFill>
                  <a:srgbClr val="292A76"/>
                </a:solidFill>
                <a:latin typeface="Segoe UI" panose="020B0502040204020203" pitchFamily="34" charset="0"/>
              </a:rPr>
              <a:t>“Quando o cliente diz que já otimizou o banco com a criação de alguns índices.”</a:t>
            </a:r>
          </a:p>
          <a:p>
            <a:endParaRPr lang="pt-BR" sz="2600" dirty="0">
              <a:latin typeface="Segoe UI" panose="020B0502040204020203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77" y="1137068"/>
            <a:ext cx="5520127" cy="3134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2" descr="When sp_Blitz warns about over 3,000 triggers in the database I just inherited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20" y="3313272"/>
            <a:ext cx="5299915" cy="2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138849F-52EF-4D20-AAC3-AA02A72B41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25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384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8000"/>
                </a:solidFill>
                <a:latin typeface="Consolas" panose="020B0609020204030204" pitchFamily="49" charset="0"/>
              </a:rPr>
              <a:t>--INDICE CLUSTERED</a:t>
            </a:r>
            <a:endParaRPr lang="pt-BR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t-BR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pt-BR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pt-BR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latin typeface="Consolas" panose="020B0609020204030204" pitchFamily="49" charset="0"/>
              </a:rPr>
              <a:t>SK01_TestesIndices</a:t>
            </a:r>
            <a:r>
              <a:rPr lang="pt-BR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8080"/>
                </a:solidFill>
                <a:latin typeface="Consolas" panose="020B0609020204030204" pitchFamily="49" charset="0"/>
              </a:rPr>
              <a:t>TestesIndices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008080"/>
                </a:solidFill>
                <a:latin typeface="Consolas" panose="020B0609020204030204" pitchFamily="49" charset="0"/>
              </a:rPr>
              <a:t>Cod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t-BR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FILLFACTOR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prstClr val="black"/>
                </a:solidFill>
                <a:latin typeface="Consolas" panose="020B0609020204030204" pitchFamily="49" charset="0"/>
              </a:rPr>
              <a:t>95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t-BR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pt-BR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8000"/>
                </a:solidFill>
                <a:latin typeface="Consolas" panose="020B0609020204030204" pitchFamily="49" charset="0"/>
              </a:rPr>
              <a:t>--INDICE NONCLUSTERED</a:t>
            </a:r>
            <a:endParaRPr lang="pt-BR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SK02_TestesIndices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TestesIndices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Data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8080"/>
                </a:solidFill>
                <a:latin typeface="Consolas" panose="020B0609020204030204" pitchFamily="49" charset="0"/>
              </a:rPr>
              <a:t>Descricao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FILLFACTOR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90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pt-BR" sz="2400" b="1" u="sng" dirty="0">
                <a:solidFill>
                  <a:srgbClr val="002060"/>
                </a:solidFill>
              </a:rPr>
              <a:t>INCLUDE:</a:t>
            </a:r>
            <a:r>
              <a:rPr lang="pt-BR" sz="2400" b="1" dirty="0">
                <a:solidFill>
                  <a:srgbClr val="002060"/>
                </a:solidFill>
              </a:rPr>
              <a:t> </a:t>
            </a:r>
            <a:r>
              <a:rPr lang="pt-BR" sz="2400" dirty="0">
                <a:solidFill>
                  <a:srgbClr val="002060"/>
                </a:solidFill>
              </a:rPr>
              <a:t> Inclui as colunas apenas no Leaf Level do índice, deixando os outros níveis menores. É utilizado para que não seja necessário acessar o índice clustered para pegar uma coluna utilizada na query (covered index).</a:t>
            </a:r>
          </a:p>
          <a:p>
            <a:endParaRPr lang="pt-BR" sz="2400" dirty="0">
              <a:solidFill>
                <a:srgbClr val="002060"/>
              </a:solidFill>
            </a:endParaRPr>
          </a:p>
          <a:p>
            <a:r>
              <a:rPr lang="pt-BR" sz="2400" b="1" u="sng" dirty="0">
                <a:solidFill>
                  <a:srgbClr val="002060"/>
                </a:solidFill>
              </a:rPr>
              <a:t>FILLFACTOR:</a:t>
            </a:r>
            <a:r>
              <a:rPr lang="pt-BR" sz="2400" b="1" dirty="0">
                <a:solidFill>
                  <a:srgbClr val="002060"/>
                </a:solidFill>
              </a:rPr>
              <a:t> </a:t>
            </a:r>
            <a:r>
              <a:rPr lang="pt-BR" sz="2400" dirty="0">
                <a:solidFill>
                  <a:srgbClr val="002060"/>
                </a:solidFill>
              </a:rPr>
              <a:t>Especifica o percentual de preenchimento das páginas dos índices. O Default do SQL Server é criar o FILLFACTOR com o valor 0, que na verdade é igual a 100%!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Sintaxe da Criação de um Índice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2BBB793-91D5-4CAF-98DB-AE6F4ADA9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26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 A medida que dados são inseridos na página dos índices, quando uma página atinge 100% de utilização é necessário inserir mais uma linha nessa página, o SQL divide essa página em duas ficando 50% dos dados para cada página e isso é o que chamamos de PAGE SPLIT. Com o Page Split, a alocação de novas páginas, a exclusão de outras, os índices vão se fragmentando.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Page Split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4540" y="3365167"/>
            <a:ext cx="9605820" cy="301856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6A242E8-9A7F-4219-9E5A-B766B362B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27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pt-BR" sz="6600" b="1" dirty="0"/>
          </a:p>
          <a:p>
            <a:pPr lvl="0" algn="ctr"/>
            <a:endParaRPr lang="pt-BR" sz="6600" b="1" dirty="0">
              <a:solidFill>
                <a:srgbClr val="002060"/>
              </a:solidFill>
            </a:endParaRPr>
          </a:p>
          <a:p>
            <a:pPr lvl="0" algn="ctr"/>
            <a:r>
              <a:rPr lang="pt-BR" sz="6600" b="1" dirty="0">
                <a:solidFill>
                  <a:srgbClr val="002060"/>
                </a:solidFill>
              </a:rPr>
              <a:t>DEMO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Índices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B48F62A-2D64-47FA-A146-12D483D95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28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6486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Crie um índice para as queries abaixo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CCDD89-A6EE-41F1-ACF1-D19F63AA4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29</a:t>
            </a:fld>
            <a:r>
              <a:rPr lang="pt-BR"/>
              <a:t> de 56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4F6986-A8D1-4712-BC5F-B54FCE4078FB}"/>
              </a:ext>
            </a:extLst>
          </p:cNvPr>
          <p:cNvSpPr txBox="1"/>
          <p:nvPr/>
        </p:nvSpPr>
        <p:spPr>
          <a:xfrm>
            <a:off x="1052623" y="21903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r>
              <a:rPr lang="pt-BR" dirty="0"/>
              <a:t>		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C3CBF30-7A4F-45AC-9DC5-62FB412A261F}"/>
              </a:ext>
            </a:extLst>
          </p:cNvPr>
          <p:cNvSpPr/>
          <p:nvPr/>
        </p:nvSpPr>
        <p:spPr>
          <a:xfrm>
            <a:off x="223285" y="1328453"/>
            <a:ext cx="1157885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Tabela: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Id_Cliente</a:t>
            </a:r>
            <a:r>
              <a:rPr lang="pt-BR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Nm_Cliente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Dt_Nascimento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Fl_Sexo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ÍndiceClustered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Id_Cliente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1)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Nm_Cliente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Dt_Nascimento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Tabela_Cliente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</a:rPr>
              <a:t>'10568799895’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2)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Id_Cliente</a:t>
            </a:r>
            <a:r>
              <a:rPr lang="en-US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Tabela_Cliente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</a:rPr>
              <a:t>'10568799895'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16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5494" y="1300786"/>
            <a:ext cx="56151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Analisar o consumo de CPU e a quantidade de cores disponíveis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Analisar principalmente a quantidade de memória disponível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Análise dos Recursos do Servidor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241814-8067-4FF0-B36C-5092CEC6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425" y="1470907"/>
            <a:ext cx="5411641" cy="4472693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78B1BF-A4D5-451D-A7BE-8973BF528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Crie um índice para as queries abaixo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CCDD89-A6EE-41F1-ACF1-D19F63AA4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30</a:t>
            </a:fld>
            <a:r>
              <a:rPr lang="pt-BR"/>
              <a:t> de 56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4F6986-A8D1-4712-BC5F-B54FCE4078FB}"/>
              </a:ext>
            </a:extLst>
          </p:cNvPr>
          <p:cNvSpPr txBox="1"/>
          <p:nvPr/>
        </p:nvSpPr>
        <p:spPr>
          <a:xfrm>
            <a:off x="1052623" y="21903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r>
              <a:rPr lang="pt-BR" dirty="0"/>
              <a:t>		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C3CBF30-7A4F-45AC-9DC5-62FB412A261F}"/>
              </a:ext>
            </a:extLst>
          </p:cNvPr>
          <p:cNvSpPr/>
          <p:nvPr/>
        </p:nvSpPr>
        <p:spPr>
          <a:xfrm>
            <a:off x="74429" y="1381616"/>
            <a:ext cx="1157885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Tabela: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Id_Cliente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Nm_Cliente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Dt_Nascimento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Fl_Sexo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ÍndiceClustered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: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Id_Cliente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3) 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Nm_Cliente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Dt_Nascimento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Tabela_Cliente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Fl_Sexo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</a:rPr>
              <a:t>'M’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and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FF0000"/>
                </a:solidFill>
                <a:latin typeface="Consolas" panose="020B0609020204030204" pitchFamily="49" charset="0"/>
              </a:rPr>
              <a:t>'10568799895’</a:t>
            </a:r>
          </a:p>
          <a:p>
            <a:pPr lvl="2"/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4) 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t-BR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Tabela_Cliente</a:t>
            </a:r>
            <a:endParaRPr lang="pt-BR" sz="2400" dirty="0"/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41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FILLFACTOR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4836" y="1748146"/>
            <a:ext cx="49113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/>
            <a:endParaRPr lang="pt-BR" sz="2200" dirty="0">
              <a:solidFill>
                <a:schemeClr val="accent1"/>
              </a:solidFill>
              <a:latin typeface="Segoe UI" panose="020B0502040204020203" pitchFamily="34" charset="0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pt-BR" sz="3000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pPr algn="ctr"/>
            <a:r>
              <a:rPr lang="pt-BR" sz="3000" dirty="0">
                <a:solidFill>
                  <a:srgbClr val="292A76"/>
                </a:solidFill>
                <a:latin typeface="Segoe UI" panose="020B0502040204020203" pitchFamily="34" charset="0"/>
              </a:rPr>
              <a:t>“Quando o cliente diz que colocou o FILLFACTOR em 10% para reduzir a Fragmentação dos Índices.”</a:t>
            </a:r>
          </a:p>
          <a:p>
            <a:endParaRPr lang="pt-BR" sz="2600" dirty="0">
              <a:latin typeface="Segoe UI" panose="020B0502040204020203" pitchFamily="34" charset="0"/>
            </a:endParaRPr>
          </a:p>
        </p:txBody>
      </p:sp>
      <p:pic>
        <p:nvPicPr>
          <p:cNvPr id="8" name="Picture 2" descr="When someone says instead of an open office floor plan, they prefer departmental segreg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22" y="1842490"/>
            <a:ext cx="6841464" cy="396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ED31641-9EB3-44B0-81AE-23BECBA37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31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696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Fragmentação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9132" y="1438921"/>
            <a:ext cx="6733737" cy="180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89003" y="3394959"/>
            <a:ext cx="6213995" cy="3060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634F109-CCC3-4DA9-82E6-908D335A3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32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Fragmentação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EA93A5-31C1-4C40-8EA9-F7471AD032D3}"/>
              </a:ext>
            </a:extLst>
          </p:cNvPr>
          <p:cNvSpPr txBox="1"/>
          <p:nvPr/>
        </p:nvSpPr>
        <p:spPr>
          <a:xfrm>
            <a:off x="608766" y="1582167"/>
            <a:ext cx="115017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u="sng" dirty="0">
                <a:solidFill>
                  <a:srgbClr val="292A76"/>
                </a:solidFill>
              </a:rPr>
              <a:t>REORGANIZE:</a:t>
            </a:r>
          </a:p>
          <a:p>
            <a:pPr marL="659711" lvl="1" indent="-202511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Não utiliza espaço em disco a mais para realizar essa operação</a:t>
            </a:r>
          </a:p>
          <a:p>
            <a:pPr marL="659711" lvl="1" indent="-202511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Reorganiza os LEAF LEVEL dos índices</a:t>
            </a:r>
          </a:p>
          <a:p>
            <a:pPr marL="659711" lvl="1" indent="-202511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Não atualiza as estatísticas dos índices</a:t>
            </a:r>
          </a:p>
          <a:p>
            <a:pPr marL="659711" lvl="1" indent="-202511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Se cancelar o comando, não perde o que foi feito. O REBUILD perde.</a:t>
            </a:r>
          </a:p>
          <a:p>
            <a:pPr marL="202511" indent="-202511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292A76"/>
              </a:solidFill>
            </a:endParaRPr>
          </a:p>
          <a:p>
            <a:r>
              <a:rPr lang="pt-BR" sz="2800" b="1" u="sng" dirty="0">
                <a:solidFill>
                  <a:srgbClr val="292A76"/>
                </a:solidFill>
              </a:rPr>
              <a:t>REBUILD:</a:t>
            </a:r>
          </a:p>
          <a:p>
            <a:pPr marL="659711" lvl="1" indent="-202511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Utiliza espaço em disco temporário para realizar o REBUILD</a:t>
            </a:r>
          </a:p>
          <a:p>
            <a:pPr marL="659711" lvl="1" indent="-202511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Destrói o índice e cria novamente</a:t>
            </a:r>
          </a:p>
          <a:p>
            <a:pPr marL="659711" lvl="1" indent="-202511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Atualiza as estatísticas dos índices</a:t>
            </a:r>
          </a:p>
          <a:p>
            <a:pPr marL="659711" lvl="1" indent="-202511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Causa um </a:t>
            </a:r>
            <a:r>
              <a:rPr lang="pt-BR" sz="2400" dirty="0" err="1">
                <a:solidFill>
                  <a:srgbClr val="292A76"/>
                </a:solidFill>
              </a:rPr>
              <a:t>Lock</a:t>
            </a:r>
            <a:r>
              <a:rPr lang="pt-BR" sz="2400" dirty="0">
                <a:solidFill>
                  <a:srgbClr val="292A76"/>
                </a:solidFill>
              </a:rPr>
              <a:t> grande na tabela quando executado de forma OFFLINE. A versão Enterprise do SQL permite que se execute um REBUILD ONLINE.</a:t>
            </a:r>
          </a:p>
          <a:p>
            <a:pPr marL="202511" indent="-202511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9995655-4420-4B2A-A033-64BFBDD7C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33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002060"/>
                </a:solidFill>
              </a:rPr>
              <a:t>Quando usar um ou outro?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Se o percentual de fragmentação for menor que 10 % não faz 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Se a fragmentação tiver entre 10 % e 30 % REORGANIZE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Se a fragmentação tiver maior que 30 % REBUILD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Índices com menos de 1000 páginas devem ser ignorados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/>
          </a:p>
          <a:p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8080"/>
                </a:solidFill>
                <a:latin typeface="Consolas" panose="020B0609020204030204" pitchFamily="49" charset="0"/>
              </a:rPr>
              <a:t>SK01_Teste_Fragmentacao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8080"/>
                </a:solidFill>
                <a:latin typeface="Consolas" panose="020B0609020204030204" pitchFamily="49" charset="0"/>
              </a:rPr>
              <a:t>Teste_Fragmentacao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REORGANIZE</a:t>
            </a:r>
            <a:endParaRPr lang="pt-BR" sz="2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pt-BR" sz="2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8080"/>
                </a:solidFill>
                <a:latin typeface="Consolas" panose="020B0609020204030204" pitchFamily="49" charset="0"/>
              </a:rPr>
              <a:t>SK01_Teste_Fragmentacao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8080"/>
                </a:solidFill>
                <a:latin typeface="Consolas" panose="020B0609020204030204" pitchFamily="49" charset="0"/>
              </a:rPr>
              <a:t>Teste_Fragmentacao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REBUILD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Fragmentação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C5AB84-D979-435D-A31A-51094B37E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34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maintenance plan rebuild shr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13" y="2828596"/>
            <a:ext cx="4169476" cy="285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036051" y="339596"/>
            <a:ext cx="3373167" cy="743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233" b="1" dirty="0">
                <a:solidFill>
                  <a:srgbClr val="292A76"/>
                </a:solidFill>
              </a:rPr>
              <a:t>Fragmentação</a:t>
            </a:r>
          </a:p>
        </p:txBody>
      </p:sp>
      <p:sp>
        <p:nvSpPr>
          <p:cNvPr id="4" name="Retângulo 3"/>
          <p:cNvSpPr/>
          <p:nvPr/>
        </p:nvSpPr>
        <p:spPr>
          <a:xfrm>
            <a:off x="756031" y="1795104"/>
            <a:ext cx="4540019" cy="87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540" b="1" dirty="0">
                <a:solidFill>
                  <a:srgbClr val="292A76"/>
                </a:solidFill>
              </a:rPr>
              <a:t>Fica Tranquilo Walter(Walt), </a:t>
            </a:r>
          </a:p>
          <a:p>
            <a:pPr algn="ctr"/>
            <a:r>
              <a:rPr lang="pt-BR" sz="2540" b="1" dirty="0">
                <a:solidFill>
                  <a:srgbClr val="292A76"/>
                </a:solidFill>
              </a:rPr>
              <a:t>eu tenho um </a:t>
            </a:r>
            <a:r>
              <a:rPr lang="pt-BR" sz="2540" b="1" dirty="0" err="1">
                <a:solidFill>
                  <a:srgbClr val="292A76"/>
                </a:solidFill>
              </a:rPr>
              <a:t>Job</a:t>
            </a:r>
            <a:r>
              <a:rPr lang="pt-BR" sz="2540" b="1" dirty="0">
                <a:solidFill>
                  <a:srgbClr val="292A76"/>
                </a:solidFill>
              </a:rPr>
              <a:t> de </a:t>
            </a:r>
            <a:r>
              <a:rPr lang="pt-BR" sz="2540" b="1" dirty="0" err="1">
                <a:solidFill>
                  <a:srgbClr val="292A76"/>
                </a:solidFill>
              </a:rPr>
              <a:t>Rebuild</a:t>
            </a:r>
            <a:r>
              <a:rPr lang="pt-BR" sz="2540" b="1" dirty="0">
                <a:solidFill>
                  <a:srgbClr val="292A76"/>
                </a:solidFill>
              </a:rPr>
              <a:t>!!!</a:t>
            </a:r>
            <a:endParaRPr lang="pt-BR" sz="2540" dirty="0">
              <a:solidFill>
                <a:srgbClr val="292A76"/>
              </a:solidFill>
            </a:endParaRPr>
          </a:p>
        </p:txBody>
      </p:sp>
      <p:pic>
        <p:nvPicPr>
          <p:cNvPr id="6" name="Picture 4" descr="Run an UPDATE script only to realize I left out the WHERE clause. (HT @spitz93147)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22" y="2828596"/>
            <a:ext cx="5668541" cy="33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/>
          <p:cNvCxnSpPr/>
          <p:nvPr/>
        </p:nvCxnSpPr>
        <p:spPr>
          <a:xfrm>
            <a:off x="7288822" y="2417684"/>
            <a:ext cx="491866" cy="624318"/>
          </a:xfrm>
          <a:prstGeom prst="straightConnector1">
            <a:avLst/>
          </a:prstGeom>
          <a:ln w="7620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834520" y="1696873"/>
            <a:ext cx="3931147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40" b="1" dirty="0">
                <a:solidFill>
                  <a:srgbClr val="292A76"/>
                </a:solidFill>
              </a:rPr>
              <a:t>Para quem não conhece,</a:t>
            </a:r>
          </a:p>
          <a:p>
            <a:pPr algn="ctr"/>
            <a:r>
              <a:rPr lang="pt-BR" sz="2540" b="1" dirty="0">
                <a:solidFill>
                  <a:srgbClr val="292A76"/>
                </a:solidFill>
              </a:rPr>
              <a:t>esse é o Walter!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7031E5E-F4F1-41BF-B6FC-06974BC69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35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26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Rotinas de Manutenção</a:t>
            </a:r>
          </a:p>
        </p:txBody>
      </p:sp>
      <p:pic>
        <p:nvPicPr>
          <p:cNvPr id="5" name="Picture 2" descr="When Ola Hallengren’s maintenance script handles my index rebuild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93" y="1991275"/>
            <a:ext cx="6740170" cy="37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62427" y="1556760"/>
            <a:ext cx="401818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/>
            <a:endParaRPr lang="pt-BR" sz="2200" dirty="0">
              <a:solidFill>
                <a:schemeClr val="accent1"/>
              </a:solidFill>
              <a:latin typeface="Segoe UI" panose="020B0502040204020203" pitchFamily="34" charset="0"/>
            </a:endParaRP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pt-BR" sz="3000" dirty="0">
              <a:solidFill>
                <a:schemeClr val="tx2"/>
              </a:solidFill>
              <a:latin typeface="Segoe UI" panose="020B0502040204020203" pitchFamily="34" charset="0"/>
            </a:endParaRPr>
          </a:p>
          <a:p>
            <a:pPr algn="ctr"/>
            <a:r>
              <a:rPr lang="pt-BR" sz="3000" dirty="0">
                <a:solidFill>
                  <a:srgbClr val="292A76"/>
                </a:solidFill>
                <a:latin typeface="Segoe UI" panose="020B0502040204020203" pitchFamily="34" charset="0"/>
              </a:rPr>
              <a:t>“Quando você cria </a:t>
            </a:r>
            <a:r>
              <a:rPr lang="pt-BR" sz="3000" dirty="0" err="1">
                <a:solidFill>
                  <a:srgbClr val="292A76"/>
                </a:solidFill>
                <a:latin typeface="Segoe UI" panose="020B0502040204020203" pitchFamily="34" charset="0"/>
              </a:rPr>
              <a:t>jobs</a:t>
            </a:r>
            <a:r>
              <a:rPr lang="pt-BR" sz="3000" dirty="0">
                <a:solidFill>
                  <a:srgbClr val="292A76"/>
                </a:solidFill>
                <a:latin typeface="Segoe UI" panose="020B0502040204020203" pitchFamily="34" charset="0"/>
              </a:rPr>
              <a:t> de atualização de estatísticas e desfragmentação de índices.”</a:t>
            </a:r>
          </a:p>
          <a:p>
            <a:endParaRPr lang="pt-BR" sz="2600" dirty="0">
              <a:latin typeface="Segoe UI" panose="020B0502040204020203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E531D1E-B9B5-43CE-82C8-61F0C6052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36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10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pt-BR" sz="6600" b="1" dirty="0"/>
          </a:p>
          <a:p>
            <a:pPr lvl="0" algn="ctr"/>
            <a:endParaRPr lang="pt-BR" sz="6600" b="1" dirty="0">
              <a:solidFill>
                <a:srgbClr val="002060"/>
              </a:solidFill>
            </a:endParaRPr>
          </a:p>
          <a:p>
            <a:pPr lvl="0" algn="ctr"/>
            <a:r>
              <a:rPr lang="pt-BR" sz="6600" b="1" dirty="0">
                <a:solidFill>
                  <a:srgbClr val="002060"/>
                </a:solidFill>
              </a:rPr>
              <a:t>DEMO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Fragmentação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F895297-2A27-4966-B9E2-1EF2F3F7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37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6486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DMV</a:t>
            </a:r>
            <a:r>
              <a:rPr lang="pt-BR" sz="2800" dirty="0">
                <a:solidFill>
                  <a:srgbClr val="002060"/>
                </a:solidFill>
              </a:rPr>
              <a:t> é o nome mais comum para </a:t>
            </a:r>
            <a:r>
              <a:rPr lang="pt-BR" sz="2800" b="1" dirty="0">
                <a:solidFill>
                  <a:srgbClr val="002060"/>
                </a:solidFill>
              </a:rPr>
              <a:t>views</a:t>
            </a:r>
            <a:r>
              <a:rPr lang="pt-BR" sz="2800" dirty="0">
                <a:solidFill>
                  <a:srgbClr val="002060"/>
                </a:solidFill>
              </a:rPr>
              <a:t> (Dynamic Management Views) e </a:t>
            </a:r>
            <a:r>
              <a:rPr lang="pt-BR" sz="2800" b="1" dirty="0">
                <a:solidFill>
                  <a:srgbClr val="002060"/>
                </a:solidFill>
              </a:rPr>
              <a:t>functions</a:t>
            </a:r>
            <a:r>
              <a:rPr lang="pt-BR" sz="2800" dirty="0">
                <a:solidFill>
                  <a:srgbClr val="002060"/>
                </a:solidFill>
              </a:rPr>
              <a:t> (Dynamic Management Functions). Foram </a:t>
            </a:r>
            <a:r>
              <a:rPr lang="pt-BR" sz="2800" b="1" dirty="0">
                <a:solidFill>
                  <a:srgbClr val="002060"/>
                </a:solidFill>
              </a:rPr>
              <a:t>implementadas</a:t>
            </a:r>
            <a:r>
              <a:rPr lang="pt-BR" sz="2800" dirty="0">
                <a:solidFill>
                  <a:srgbClr val="002060"/>
                </a:solidFill>
              </a:rPr>
              <a:t> a partir do </a:t>
            </a:r>
            <a:r>
              <a:rPr lang="pt-BR" sz="2800" b="1" dirty="0">
                <a:solidFill>
                  <a:srgbClr val="002060"/>
                </a:solidFill>
              </a:rPr>
              <a:t>SQL Server 2005</a:t>
            </a:r>
            <a:endParaRPr lang="pt-BR" sz="28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São metadados que ficam armazenados no schema </a:t>
            </a:r>
            <a:r>
              <a:rPr lang="pt-BR" sz="2800" i="1" dirty="0">
                <a:solidFill>
                  <a:srgbClr val="002060"/>
                </a:solidFill>
              </a:rPr>
              <a:t>sys</a:t>
            </a:r>
            <a:r>
              <a:rPr lang="pt-BR" sz="2800" dirty="0">
                <a:solidFill>
                  <a:srgbClr val="002060"/>
                </a:solidFill>
              </a:rPr>
              <a:t>, iniciam com </a:t>
            </a:r>
            <a:r>
              <a:rPr lang="pt-BR" sz="2800" i="1" dirty="0">
                <a:solidFill>
                  <a:srgbClr val="002060"/>
                </a:solidFill>
              </a:rPr>
              <a:t>sys.dm_*</a:t>
            </a:r>
            <a:r>
              <a:rPr lang="pt-BR" sz="2800" dirty="0">
                <a:solidFill>
                  <a:srgbClr val="002060"/>
                </a:solidFill>
              </a:rPr>
              <a:t> e permitem explorar o </a:t>
            </a:r>
            <a:r>
              <a:rPr lang="pt-BR" sz="2800" b="1" dirty="0">
                <a:solidFill>
                  <a:srgbClr val="002060"/>
                </a:solidFill>
              </a:rPr>
              <a:t>comportamento interno do SQL Server </a:t>
            </a:r>
            <a:r>
              <a:rPr lang="pt-BR" sz="2800" dirty="0">
                <a:solidFill>
                  <a:srgbClr val="002060"/>
                </a:solidFill>
              </a:rPr>
              <a:t>com comando SELECT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Contêm muitas informações adicionais que não fazem parte de procedures de sistemas e com detalhes riquíssimos onde podemos cruzar informações entre varias DMVs e obter um diagnóstico preciso sobre o que você procura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DMV - </a:t>
            </a:r>
            <a:r>
              <a:rPr lang="pt-BR" sz="4000" b="1" dirty="0">
                <a:solidFill>
                  <a:srgbClr val="002060"/>
                </a:solidFill>
              </a:rPr>
              <a:t>Dynamic Management Views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0EDEF9-D496-436B-B5CF-E1F80780B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38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dm_db_index_usage_stats</a:t>
            </a:r>
            <a:r>
              <a:rPr lang="pt-BR" sz="2800" dirty="0">
                <a:solidFill>
                  <a:srgbClr val="002060"/>
                </a:solidFill>
              </a:rPr>
              <a:t> – Essa DMV informa quantas vezes um índice foi utilizado desde a última vez que o SQL Server foi reiniciado. </a:t>
            </a:r>
          </a:p>
          <a:p>
            <a:pPr marL="1257300" lvl="2" indent="-4572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02060"/>
              </a:solidFill>
            </a:endParaRPr>
          </a:p>
          <a:p>
            <a:pPr marL="1257300" lvl="2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2060"/>
                </a:solidFill>
              </a:rPr>
              <a:t>BUG no SQL 2012 e 2014 (reinicia com REBUILD):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2060"/>
                </a:solidFill>
                <a:hlinkClick r:id="rId3"/>
              </a:rPr>
              <a:t>http://www.littlekendra.com/2016/05/18/index-usage-stats-bug-fixed-in-sql-server-2012-sp2-cu12-sp3-cu3/</a:t>
            </a:r>
            <a:endParaRPr lang="pt-BR" sz="2000" dirty="0">
              <a:solidFill>
                <a:srgbClr val="002060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Para não perder informação em caso de restart do SQL, crio uma rotina que guarda essa informação de forma diária. Muito útil para decidir na exclusão de um índice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DMV - Utilização de Índices no SQL Server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BD90AD8-E1E9-4D9A-B2E0-39F4B6A45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39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Configuração Memória SQL Server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450" y="1712197"/>
            <a:ext cx="6543637" cy="398605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8330" y="1712197"/>
            <a:ext cx="4495800" cy="447675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348330" y="6127093"/>
            <a:ext cx="470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https://www.brentozar.com/blitz/max-memory/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4AE42B-C489-4DB4-9D82-AE1BEFE38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DMV - Utilização de Índices no SQL Server</a:t>
            </a:r>
          </a:p>
        </p:txBody>
      </p:sp>
      <p:sp>
        <p:nvSpPr>
          <p:cNvPr id="2" name="Retângulo 1"/>
          <p:cNvSpPr/>
          <p:nvPr/>
        </p:nvSpPr>
        <p:spPr>
          <a:xfrm>
            <a:off x="3155911" y="2054411"/>
            <a:ext cx="5477077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000" b="1" dirty="0">
                <a:solidFill>
                  <a:srgbClr val="002060"/>
                </a:solidFill>
              </a:rPr>
              <a:t>DEMO </a:t>
            </a:r>
          </a:p>
          <a:p>
            <a:pPr algn="ctr"/>
            <a:r>
              <a:rPr lang="pt-BR" sz="5000" b="1" dirty="0">
                <a:solidFill>
                  <a:srgbClr val="002060"/>
                </a:solidFill>
              </a:rPr>
              <a:t>Utilização de índice </a:t>
            </a:r>
          </a:p>
          <a:p>
            <a:pPr algn="ctr"/>
            <a:r>
              <a:rPr lang="pt-BR" sz="5000" b="1" dirty="0">
                <a:solidFill>
                  <a:srgbClr val="002060"/>
                </a:solidFill>
              </a:rPr>
              <a:t>e </a:t>
            </a:r>
          </a:p>
          <a:p>
            <a:pPr algn="ctr"/>
            <a:r>
              <a:rPr lang="pt-BR" sz="5000" b="1" dirty="0" err="1">
                <a:solidFill>
                  <a:srgbClr val="002060"/>
                </a:solidFill>
              </a:rPr>
              <a:t>Missing</a:t>
            </a:r>
            <a:r>
              <a:rPr lang="pt-BR" sz="5000" b="1" dirty="0">
                <a:solidFill>
                  <a:srgbClr val="002060"/>
                </a:solidFill>
              </a:rPr>
              <a:t> Index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351BA9-51DE-40FB-B097-CC9097B7C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40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0023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Exemplo de uma sugestão indevida de um índice que já existe.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DMV – Dicas de Criação de Índices</a:t>
            </a:r>
          </a:p>
        </p:txBody>
      </p:sp>
      <p:pic>
        <p:nvPicPr>
          <p:cNvPr id="4" name="Picture 1" descr="C:\Users\FABRCI~1\AppData\Local\Temp\msohtmlclip1\02\clip_image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2560106"/>
            <a:ext cx="11934825" cy="248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246B13A-05C5-4214-9667-FE975665D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41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sys.dm_db_missing_index_*</a:t>
            </a:r>
            <a:r>
              <a:rPr lang="pt-BR" sz="2800" dirty="0">
                <a:solidFill>
                  <a:srgbClr val="002060"/>
                </a:solidFill>
              </a:rPr>
              <a:t> – Esse conjunto de DMVs informam alguns índices que poderiam ser criados no banco de dados.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Considerações para utilização: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Analisar a qtd de colunas do índice que está sendo sugerido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Analisar o tamanho da tabela, a quantidade de vezes que o índice seria utilizado e o impacto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Analisar se já não existe um índice parecido com o que foi sugerido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Após criar o índice, acompanhar com a DMV de utilização se esse índice foi utilizado ou não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Em caso de pouca utilização, exclua o índice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As vezes essa DMV  indica índices que já existem (não é 100% confiável)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0000"/>
                </a:solidFill>
              </a:rPr>
              <a:t> NUNCA CRIE TODOS OS ÍNDICES INDICADOS POR ESSA DMV</a:t>
            </a:r>
            <a:endParaRPr lang="pt-BR" sz="2400" b="1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DMV – Dicas de Criação de Índices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84EEBDC-7EA9-4D44-8ECA-5C3DE7623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42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Exercícios - Sugestão de índices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CCDD89-A6EE-41F1-ACF1-D19F63AA4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43</a:t>
            </a:fld>
            <a:r>
              <a:rPr lang="pt-BR"/>
              <a:t> de 56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4F6986-A8D1-4712-BC5F-B54FCE4078FB}"/>
              </a:ext>
            </a:extLst>
          </p:cNvPr>
          <p:cNvSpPr txBox="1"/>
          <p:nvPr/>
        </p:nvSpPr>
        <p:spPr>
          <a:xfrm>
            <a:off x="1052623" y="21903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  <a:p>
            <a:r>
              <a:rPr lang="pt-BR" dirty="0"/>
              <a:t>		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C3CBF30-7A4F-45AC-9DC5-62FB412A261F}"/>
              </a:ext>
            </a:extLst>
          </p:cNvPr>
          <p:cNvSpPr/>
          <p:nvPr/>
        </p:nvSpPr>
        <p:spPr>
          <a:xfrm>
            <a:off x="1052623" y="1417407"/>
            <a:ext cx="1157885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292A76"/>
                </a:solidFill>
                <a:latin typeface="Consolas" panose="020B0609020204030204" pitchFamily="49" charset="0"/>
              </a:rPr>
              <a:t>Tabela: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Id_Cliente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Nm_Cliente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Dt_Nascimento</a:t>
            </a:r>
            <a:r>
              <a:rPr lang="pt-BR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Fl_Sexo</a:t>
            </a:r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2400" b="1" dirty="0">
                <a:solidFill>
                  <a:srgbClr val="292A76"/>
                </a:solidFill>
                <a:latin typeface="Consolas" panose="020B0609020204030204" pitchFamily="49" charset="0"/>
              </a:rPr>
              <a:t>Índices existentes: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Clustered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Id_cliente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Nonclustered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Nm_Cliente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t-B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512F-656C-4EA6-B8AB-FEED7B30B006}"/>
              </a:ext>
            </a:extLst>
          </p:cNvPr>
          <p:cNvSpPr txBox="1"/>
          <p:nvPr/>
        </p:nvSpPr>
        <p:spPr>
          <a:xfrm>
            <a:off x="116958" y="3030278"/>
            <a:ext cx="12301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SQL Server te sugeriu os índices abaixo para melhorar queries nesse cenário.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que você faria?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 dirty="0"/>
              <a:t>Query 1 -  </a:t>
            </a:r>
            <a:r>
              <a:rPr lang="pt-BR" sz="2400" dirty="0" err="1"/>
              <a:t>Nonclustered</a:t>
            </a:r>
            <a:r>
              <a:rPr lang="pt-BR" sz="2400" dirty="0"/>
              <a:t> (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Nm_Cliente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 include(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Dt_Nascimento</a:t>
            </a:r>
            <a:r>
              <a:rPr lang="pt-BR" sz="24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Fl_Sexo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400"/>
              <a:t>Query 2 </a:t>
            </a:r>
            <a:r>
              <a:rPr lang="pt-BR" sz="2400" dirty="0"/>
              <a:t>-  </a:t>
            </a:r>
            <a:r>
              <a:rPr lang="pt-BR" sz="2400" dirty="0" err="1"/>
              <a:t>Nonclustered</a:t>
            </a:r>
            <a:r>
              <a:rPr lang="pt-BR" sz="2400" dirty="0"/>
              <a:t> (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Nr_cpf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Dt_Nascimento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, </a:t>
            </a:r>
            <a:r>
              <a:rPr lang="pt-B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Fl_Sexo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82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571847" y="1492171"/>
            <a:ext cx="11267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cs typeface="Arial" panose="020B0604020202020204" pitchFamily="34" charset="0"/>
              </a:rPr>
              <a:t>Bom para disco e memória, mas consome um pouco mais de CPU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cs typeface="Arial" panose="020B0604020202020204" pitchFamily="34" charset="0"/>
              </a:rPr>
              <a:t>No SQL 2016 funciona na versão Standard. TOP!!!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cs typeface="Arial" panose="020B0604020202020204" pitchFamily="34" charset="0"/>
              </a:rPr>
              <a:t>Dois tipos: PAGE (compacta mais e consome mais CPU)</a:t>
            </a:r>
          </a:p>
          <a:p>
            <a:pPr lvl="2">
              <a:spcAft>
                <a:spcPts val="800"/>
              </a:spcAft>
            </a:pPr>
            <a:r>
              <a:rPr lang="pt-BR" sz="2400" dirty="0">
                <a:solidFill>
                  <a:srgbClr val="292A76"/>
                </a:solidFill>
                <a:cs typeface="Arial" panose="020B0604020202020204" pitchFamily="34" charset="0"/>
              </a:rPr>
              <a:t>	ROW  (compacta menos e consome menos CPU)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Compactação de Dados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9CCA8FB-ADF3-4867-A24B-52C1C753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44</a:t>
            </a:fld>
            <a:r>
              <a:rPr lang="pt-BR"/>
              <a:t> de 56</a:t>
            </a:r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973469A-A927-4B10-BE51-C02A6A828835}"/>
              </a:ext>
            </a:extLst>
          </p:cNvPr>
          <p:cNvSpPr/>
          <p:nvPr/>
        </p:nvSpPr>
        <p:spPr>
          <a:xfrm>
            <a:off x="2323335" y="3657550"/>
            <a:ext cx="76181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 NOME_INDICE </a:t>
            </a: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 NOME_TABELA </a:t>
            </a: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REBUILD</a:t>
            </a:r>
            <a:r>
              <a:rPr lang="pt-BR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pt-BR" sz="20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DATA_COMPRESSION</a:t>
            </a:r>
            <a:r>
              <a:rPr lang="pt-BR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2000" dirty="0">
                <a:solidFill>
                  <a:srgbClr val="0000FF"/>
                </a:solidFill>
                <a:latin typeface="Consolas" panose="020B0609020204030204" pitchFamily="49" charset="0"/>
              </a:rPr>
              <a:t>PAGE</a:t>
            </a:r>
            <a:r>
              <a:rPr lang="pt-BR" sz="20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t-BR" sz="20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97E22AF-294B-4DF0-A67C-6E265CEADDB5}"/>
              </a:ext>
            </a:extLst>
          </p:cNvPr>
          <p:cNvSpPr/>
          <p:nvPr/>
        </p:nvSpPr>
        <p:spPr>
          <a:xfrm>
            <a:off x="816396" y="4632509"/>
            <a:ext cx="936959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cs typeface="Arial" panose="020B0604020202020204" pitchFamily="34" charset="0"/>
              </a:rPr>
              <a:t>Caso real com ambiente Totvs Protheus: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292A76"/>
                </a:solidFill>
                <a:cs typeface="Arial" panose="020B0604020202020204" pitchFamily="34" charset="0"/>
              </a:rPr>
              <a:t>Bases com um total de </a:t>
            </a:r>
            <a:r>
              <a:rPr lang="pt-BR" sz="2200" b="1" dirty="0">
                <a:solidFill>
                  <a:srgbClr val="292A76"/>
                </a:solidFill>
                <a:cs typeface="Arial" panose="020B0604020202020204" pitchFamily="34" charset="0"/>
              </a:rPr>
              <a:t>955 GB  </a:t>
            </a:r>
            <a:r>
              <a:rPr lang="pt-BR" sz="2200" dirty="0">
                <a:solidFill>
                  <a:srgbClr val="292A76"/>
                </a:solidFill>
                <a:cs typeface="Arial" panose="020B0604020202020204" pitchFamily="34" charset="0"/>
              </a:rPr>
              <a:t>foram para </a:t>
            </a:r>
            <a:r>
              <a:rPr lang="pt-BR" sz="2200" b="1" dirty="0">
                <a:solidFill>
                  <a:srgbClr val="292A76"/>
                </a:solidFill>
                <a:cs typeface="Arial" panose="020B0604020202020204" pitchFamily="34" charset="0"/>
              </a:rPr>
              <a:t>280 GB</a:t>
            </a:r>
            <a:r>
              <a:rPr lang="pt-BR" sz="2200" dirty="0">
                <a:solidFill>
                  <a:srgbClr val="292A76"/>
                </a:solidFill>
                <a:cs typeface="Arial" panose="020B0604020202020204" pitchFamily="34" charset="0"/>
              </a:rPr>
              <a:t>. </a:t>
            </a:r>
            <a:r>
              <a:rPr lang="pt-BR" sz="2200" dirty="0">
                <a:solidFill>
                  <a:srgbClr val="292A76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70% de ganho.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https://www.fabriciolima.net/blog/2017/05/23/migrando-um-sql-server-2008-totvs-protheus-para-o-sql-server-2016-standard/</a:t>
            </a:r>
            <a:endParaRPr lang="pt-BR" dirty="0"/>
          </a:p>
          <a:p>
            <a:pPr lvl="1"/>
            <a:r>
              <a:rPr lang="pt-BR" dirty="0">
                <a:solidFill>
                  <a:srgbClr val="292A76"/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 </a:t>
            </a:r>
          </a:p>
          <a:p>
            <a:r>
              <a:rPr lang="pt-BR" dirty="0">
                <a:solidFill>
                  <a:srgbClr val="292A76"/>
                </a:solidFill>
                <a:cs typeface="Arial" panose="020B0604020202020204" pitchFamily="34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02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476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292A76"/>
                </a:solidFill>
                <a:cs typeface="Arial" panose="020B0604020202020204" pitchFamily="34" charset="0"/>
              </a:rPr>
              <a:t>Encontrar as queries mais problemáticas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  <a:cs typeface="Arial" panose="020B0604020202020204" pitchFamily="34" charset="0"/>
              </a:rPr>
              <a:t>Análise das queries da tabela </a:t>
            </a:r>
            <a:r>
              <a:rPr lang="pt-BR" sz="2600" b="1" dirty="0">
                <a:solidFill>
                  <a:srgbClr val="002060"/>
                </a:solidFill>
                <a:cs typeface="Arial" panose="020B0604020202020204" pitchFamily="34" charset="0"/>
              </a:rPr>
              <a:t>Traces..Traces</a:t>
            </a:r>
            <a:r>
              <a:rPr lang="pt-BR" sz="2600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Queries com maiores Leituras</a:t>
            </a:r>
          </a:p>
          <a:p>
            <a:pPr lvl="2"/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pt-BR" sz="2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8000"/>
                </a:solidFill>
                <a:latin typeface="Consolas" panose="020B0609020204030204" pitchFamily="49" charset="0"/>
              </a:rPr>
              <a:t>Traces</a:t>
            </a:r>
            <a:r>
              <a:rPr lang="pt-BR" sz="26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pt-BR" sz="2600" dirty="0">
                <a:solidFill>
                  <a:srgbClr val="008000"/>
                </a:solidFill>
                <a:latin typeface="Consolas" panose="020B0609020204030204" pitchFamily="49" charset="0"/>
              </a:rPr>
              <a:t>Traces</a:t>
            </a:r>
            <a:endParaRPr lang="pt-BR" sz="2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8080"/>
                </a:solidFill>
                <a:latin typeface="Consolas" panose="020B0609020204030204" pitchFamily="49" charset="0"/>
              </a:rPr>
              <a:t>reads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endParaRPr lang="pt-BR" sz="2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endParaRPr lang="pt-BR" sz="26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002060"/>
                </a:solidFill>
              </a:rPr>
              <a:t>Queries que mais se repetem no trace</a:t>
            </a:r>
          </a:p>
          <a:p>
            <a:pPr lvl="2"/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pt-BR" sz="2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2"/>
            <a:r>
              <a:rPr lang="pt-BR" sz="2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t-BR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600" dirty="0">
                <a:solidFill>
                  <a:srgbClr val="008000"/>
                </a:solidFill>
                <a:latin typeface="Consolas" panose="020B0609020204030204" pitchFamily="49" charset="0"/>
              </a:rPr>
              <a:t>Traces</a:t>
            </a:r>
            <a:r>
              <a:rPr lang="pt-BR" sz="26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pt-BR" sz="2600" dirty="0">
                <a:solidFill>
                  <a:srgbClr val="008000"/>
                </a:solidFill>
                <a:latin typeface="Consolas" panose="020B0609020204030204" pitchFamily="49" charset="0"/>
              </a:rPr>
              <a:t>Traces</a:t>
            </a:r>
            <a:endParaRPr lang="pt-BR" sz="2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2"/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8080"/>
                </a:solidFill>
                <a:latin typeface="Consolas" panose="020B0609020204030204" pitchFamily="49" charset="0"/>
              </a:rPr>
              <a:t>textdata</a:t>
            </a:r>
            <a:r>
              <a:rPr lang="en-US" sz="2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Dicas para Tuning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9CCA8FB-ADF3-4867-A24B-52C1C7537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45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Dicas para Tuning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39" y="1304013"/>
            <a:ext cx="3366793" cy="5261929"/>
          </a:xfrm>
          <a:prstGeom prst="rect">
            <a:avLst/>
          </a:prstGeom>
        </p:spPr>
      </p:pic>
      <p:pic>
        <p:nvPicPr>
          <p:cNvPr id="10" name="Picture 2" descr="When I see two Microsoft Certified Masters telling each other that they’re doing it wron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303" y="1985077"/>
            <a:ext cx="6240340" cy="34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C6B8509-879B-4786-99F8-CA69426F1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46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38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cs typeface="Arial" panose="020B0604020202020204" pitchFamily="34" charset="0"/>
              </a:rPr>
              <a:t>Outra forma de encontrar as queries mais problemáticas</a:t>
            </a:r>
          </a:p>
          <a:p>
            <a:pPr>
              <a:spcAft>
                <a:spcPts val="800"/>
              </a:spcAft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Análise das informações abaixo via DMV: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Queries mais executadas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Queries com mais leituras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Queries com maior consumo de CPU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Dicas para Tuning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5E92D9E-A92E-44E2-9AA6-D87178CB0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47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Dicas para Tuning</a:t>
            </a:r>
          </a:p>
        </p:txBody>
      </p:sp>
      <p:pic>
        <p:nvPicPr>
          <p:cNvPr id="6" name="Picture 2" descr="“No no, I’m sure it won’t be another problem adding another instance to the cluster”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16" y="1829795"/>
            <a:ext cx="7218918" cy="406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75473" y="2372464"/>
            <a:ext cx="430389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solidFill>
                  <a:srgbClr val="292A76"/>
                </a:solidFill>
                <a:latin typeface="Segoe UI" panose="020B0502040204020203" pitchFamily="34" charset="0"/>
              </a:rPr>
              <a:t>“Quando o desenvolvedor sobe uma alteração simples e pequena às 18:00h de sexta-feira”</a:t>
            </a:r>
            <a:endParaRPr lang="pt-BR" sz="3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D98721-2C56-431E-BAD1-21791694B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48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00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0" y="1279668"/>
            <a:ext cx="11267000" cy="479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002060"/>
                </a:solidFill>
                <a:cs typeface="Arial" panose="020B0604020202020204" pitchFamily="34" charset="0"/>
              </a:rPr>
              <a:t>Dicas para analisar uma query:</a:t>
            </a:r>
          </a:p>
          <a:p>
            <a:pPr lvl="1">
              <a:spcAft>
                <a:spcPts val="800"/>
              </a:spcAft>
            </a:pPr>
            <a:r>
              <a:rPr lang="pt-BR" sz="2600" dirty="0">
                <a:solidFill>
                  <a:srgbClr val="002060"/>
                </a:solidFill>
                <a:cs typeface="Arial" panose="020B0604020202020204" pitchFamily="34" charset="0"/>
              </a:rPr>
              <a:t>1 - Analise o Plano de Execução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  <a:cs typeface="Arial" panose="020B0604020202020204" pitchFamily="34" charset="0"/>
              </a:rPr>
              <a:t>Mostra o caminho que o SQL Server escolheu para executar uma query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  <a:cs typeface="Arial" panose="020B0604020202020204" pitchFamily="34" charset="0"/>
              </a:rPr>
              <a:t>O Query Optimizer tem muitas possibilidades para montar uma query e tem que escolher o melhor plano no tempo mais curto possível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  <a:cs typeface="Arial" panose="020B0604020202020204" pitchFamily="34" charset="0"/>
              </a:rPr>
              <a:t>Ctrl+L</a:t>
            </a:r>
            <a:r>
              <a:rPr lang="pt-BR" sz="2400" dirty="0">
                <a:solidFill>
                  <a:srgbClr val="002060"/>
                </a:solidFill>
                <a:cs typeface="Arial" panose="020B0604020202020204" pitchFamily="34" charset="0"/>
              </a:rPr>
              <a:t> visualizamos o plano estimado para essa query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  <a:cs typeface="Arial" panose="020B0604020202020204" pitchFamily="34" charset="0"/>
              </a:rPr>
              <a:t>Ctrl+M</a:t>
            </a:r>
            <a:r>
              <a:rPr lang="pt-BR" sz="2400" dirty="0">
                <a:solidFill>
                  <a:srgbClr val="002060"/>
                </a:solidFill>
                <a:cs typeface="Arial" panose="020B0604020202020204" pitchFamily="34" charset="0"/>
              </a:rPr>
              <a:t> e execute a query: é mostrado o plano real da execução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  <a:cs typeface="Arial" panose="020B0604020202020204" pitchFamily="34" charset="0"/>
              </a:rPr>
              <a:t>Sempre se lê de cima parta baixo e da direita para a esquerda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51981" y="203507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Dicas para Tuning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2017" y="4968952"/>
            <a:ext cx="5989983" cy="161075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73BC881-3E46-4603-B34F-509AD1E7F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49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924999" y="3291440"/>
            <a:ext cx="11267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Analisar o espaço em disco disponível no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Qual o RAID utilizado? SSD?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Analisar onde estão as databases desse servidor: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a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name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b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name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'Logical filename'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b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filename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	from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sys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sysdatabases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a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	inner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sys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sysaltfiles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b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a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dbid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b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dbid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	order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A</a:t>
            </a:r>
            <a:r>
              <a:rPr lang="pt-BR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name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Análise dos Recursos do Servidor - Disco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10" name="Imagem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2166" y="1395178"/>
            <a:ext cx="8368253" cy="176269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0EE5FEE-D2E8-424F-92DC-B20B5FF42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51981" y="203507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Plano de Execução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34" y="1243857"/>
            <a:ext cx="8239409" cy="522560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6A63035-335E-435D-A76D-8388B0EF2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50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637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89452" y="1489629"/>
            <a:ext cx="11267000" cy="434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002060"/>
                </a:solidFill>
                <a:cs typeface="Arial" panose="020B0604020202020204" pitchFamily="34" charset="0"/>
              </a:rPr>
              <a:t>Dicas para analisar uma query:</a:t>
            </a:r>
          </a:p>
          <a:p>
            <a:pPr lvl="1">
              <a:spcAft>
                <a:spcPts val="800"/>
              </a:spcAft>
            </a:pPr>
            <a:r>
              <a:rPr lang="pt-BR" sz="2600" dirty="0">
                <a:solidFill>
                  <a:srgbClr val="002060"/>
                </a:solidFill>
                <a:cs typeface="Arial" panose="020B0604020202020204" pitchFamily="34" charset="0"/>
              </a:rPr>
              <a:t>2 - Analise se o SQL te sugeriu um índice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  <a:cs typeface="Arial" panose="020B0604020202020204" pitchFamily="34" charset="0"/>
              </a:rPr>
              <a:t>Se sugeriu, valide se realmente vale a pena</a:t>
            </a:r>
          </a:p>
          <a:p>
            <a:pPr marL="1371600" lvl="2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  <a:cs typeface="Arial" panose="020B0604020202020204" pitchFamily="34" charset="0"/>
              </a:rPr>
              <a:t>Se não sugeriu, valide se pode ser criado um índice melhor que o utilizado pela query</a:t>
            </a:r>
          </a:p>
          <a:p>
            <a:pPr lvl="1">
              <a:spcAft>
                <a:spcPts val="800"/>
              </a:spcAft>
            </a:pPr>
            <a:r>
              <a:rPr lang="pt-BR" sz="2600" dirty="0">
                <a:solidFill>
                  <a:srgbClr val="002060"/>
                </a:solidFill>
                <a:cs typeface="Arial" panose="020B0604020202020204" pitchFamily="34" charset="0"/>
              </a:rPr>
              <a:t>3 - Analise Se a query tem filtros suficientes</a:t>
            </a:r>
          </a:p>
          <a:p>
            <a:pPr lvl="1">
              <a:spcAft>
                <a:spcPts val="800"/>
              </a:spcAft>
            </a:pPr>
            <a:r>
              <a:rPr lang="pt-BR" sz="2600" dirty="0">
                <a:solidFill>
                  <a:srgbClr val="002060"/>
                </a:solidFill>
                <a:cs typeface="Arial" panose="020B0604020202020204" pitchFamily="34" charset="0"/>
              </a:rPr>
              <a:t>4 - Analisar a query e ver se ela pode ser feita de outra forma (sub-queries, conversão implícita, funções na cláusula WHERE e etc)</a:t>
            </a:r>
          </a:p>
          <a:p>
            <a:pPr lvl="1">
              <a:spcAft>
                <a:spcPts val="800"/>
              </a:spcAft>
            </a:pPr>
            <a:r>
              <a:rPr lang="pt-BR" sz="2600" dirty="0">
                <a:solidFill>
                  <a:srgbClr val="002060"/>
                </a:solidFill>
                <a:cs typeface="Arial" panose="020B0604020202020204" pitchFamily="34" charset="0"/>
              </a:rPr>
              <a:t>5 - SET STATISTICS IO ON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51981" y="203507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Dicas para Tuning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846443" y="5177818"/>
            <a:ext cx="84383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Consumo Antes:</a:t>
            </a:r>
            <a:endParaRPr lang="pt-BR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Table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'NOMETABELA'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Scan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count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1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logical</a:t>
            </a:r>
            <a:r>
              <a:rPr lang="pt-BR" sz="1600" b="1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reads</a:t>
            </a:r>
            <a:r>
              <a:rPr lang="pt-BR" sz="1600" b="1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532078</a:t>
            </a:r>
            <a:r>
              <a:rPr lang="pt-BR" sz="1600" b="1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physical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reads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0 </a:t>
            </a:r>
            <a:endParaRPr lang="pt-BR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r>
              <a:rPr lang="pt-BR" sz="1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BR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Consumo Depois: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  <a:endParaRPr lang="pt-BR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Table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'NOMETABELA'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Scan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FF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count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1</a:t>
            </a:r>
            <a:r>
              <a:rPr lang="pt-BR" sz="16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logical</a:t>
            </a:r>
            <a:r>
              <a:rPr lang="pt-BR" sz="1600" b="1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reads</a:t>
            </a:r>
            <a:r>
              <a:rPr lang="pt-BR" sz="1600" b="1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1153</a:t>
            </a:r>
            <a:r>
              <a:rPr lang="pt-BR" sz="1600" b="1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physical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reads</a:t>
            </a:r>
            <a:r>
              <a:rPr lang="pt-BR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0</a:t>
            </a:r>
            <a:endParaRPr lang="pt-BR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38A28E5-EF1F-4DB2-9127-CDF9AB810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51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662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Que tal analisar esse Execution Plan?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799" y="1325279"/>
            <a:ext cx="6966136" cy="4428288"/>
          </a:xfrm>
          <a:prstGeom prst="rect">
            <a:avLst/>
          </a:prstGeom>
        </p:spPr>
      </p:pic>
      <p:pic>
        <p:nvPicPr>
          <p:cNvPr id="6" name="Picture 2" descr="When you’re the applicant in a job interview and you ask what the team environment is like, and the interviewer replies “We don’t talk much but I share all MY scalar functions”. #wrongonsomanylev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45" y="2781340"/>
            <a:ext cx="4761353" cy="357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347935" y="1304013"/>
            <a:ext cx="49267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000" dirty="0">
                <a:solidFill>
                  <a:srgbClr val="002060"/>
                </a:solidFill>
                <a:cs typeface="Arial" panose="020B0604020202020204" pitchFamily="34" charset="0"/>
              </a:rPr>
              <a:t>“Quando você gera um plano de execução </a:t>
            </a:r>
          </a:p>
          <a:p>
            <a:pPr algn="ctr"/>
            <a:r>
              <a:rPr lang="pt-BR" sz="3000" dirty="0">
                <a:solidFill>
                  <a:srgbClr val="002060"/>
                </a:solidFill>
                <a:cs typeface="Arial" panose="020B0604020202020204" pitchFamily="34" charset="0"/>
              </a:rPr>
              <a:t>e encontra isso. O que fazer?”</a:t>
            </a:r>
            <a:endParaRPr lang="pt-BR" sz="30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4914ACC-34EE-4288-8193-9D62BE79C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52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9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Dicas para Tuning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839550" y="3284090"/>
            <a:ext cx="189667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000" b="1" dirty="0">
                <a:solidFill>
                  <a:srgbClr val="002060"/>
                </a:solidFill>
              </a:rPr>
              <a:t>DEMO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5D3C71-5429-45F4-A1C1-3355C3E16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53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542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635088" y="504446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Query </a:t>
            </a:r>
            <a:r>
              <a:rPr lang="pt-BR" sz="4000" b="1" dirty="0" err="1">
                <a:solidFill>
                  <a:srgbClr val="002060"/>
                </a:solidFill>
              </a:rPr>
              <a:t>Store</a:t>
            </a:r>
            <a:r>
              <a:rPr lang="pt-BR" sz="4000" b="1" dirty="0">
                <a:solidFill>
                  <a:srgbClr val="002060"/>
                </a:solidFill>
              </a:rPr>
              <a:t> - </a:t>
            </a:r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Arquitetura</a:t>
            </a:r>
          </a:p>
          <a:p>
            <a:pPr algn="ctr">
              <a:spcAft>
                <a:spcPts val="800"/>
              </a:spcAft>
            </a:pP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m para query store">
            <a:extLst>
              <a:ext uri="{FF2B5EF4-FFF2-40B4-BE49-F238E27FC236}">
                <a16:creationId xmlns:a16="http://schemas.microsoft.com/office/drawing/2014/main" id="{4C96003E-AA88-495A-AC58-BCB8DF21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15" y="2083612"/>
            <a:ext cx="7516384" cy="31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FCF53E2-BC9A-4DDB-80FD-005DB1EFB546}"/>
              </a:ext>
            </a:extLst>
          </p:cNvPr>
          <p:cNvSpPr/>
          <p:nvPr/>
        </p:nvSpPr>
        <p:spPr>
          <a:xfrm>
            <a:off x="265814" y="1456812"/>
            <a:ext cx="428492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1 - SQL compila a query e salva as informações de compilação </a:t>
            </a:r>
          </a:p>
          <a:p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2 – Executa a query e salva as informações de execução</a:t>
            </a:r>
          </a:p>
          <a:p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3 – Após execução, o Query </a:t>
            </a:r>
            <a:r>
              <a:rPr lang="pt-BR" sz="2800" dirty="0" err="1">
                <a:solidFill>
                  <a:srgbClr val="002060"/>
                </a:solidFill>
                <a:cs typeface="Arial" panose="020B0604020202020204" pitchFamily="34" charset="0"/>
              </a:rPr>
              <a:t>Store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 agrega as informações em memória e de forma assíncrona vai guardando em disco.</a:t>
            </a:r>
            <a:endParaRPr lang="pt-BR" sz="28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74CDED6-A3DD-41E7-98F7-948E059C2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54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84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Query </a:t>
            </a:r>
            <a:r>
              <a:rPr lang="pt-BR" sz="4000" b="1" dirty="0" err="1">
                <a:solidFill>
                  <a:srgbClr val="002060"/>
                </a:solidFill>
              </a:rPr>
              <a:t>Store</a:t>
            </a:r>
            <a:r>
              <a:rPr lang="pt-BR" sz="4000" b="1" dirty="0">
                <a:solidFill>
                  <a:srgbClr val="002060"/>
                </a:solidFill>
              </a:rPr>
              <a:t> – Como Configurar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B59FE36-1E5E-4535-9BF8-E86DA87F9F65}"/>
              </a:ext>
            </a:extLst>
          </p:cNvPr>
          <p:cNvSpPr/>
          <p:nvPr/>
        </p:nvSpPr>
        <p:spPr>
          <a:xfrm>
            <a:off x="382848" y="1160351"/>
            <a:ext cx="452946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1 – Botão Direito na Base e clica em Query </a:t>
            </a:r>
            <a:r>
              <a:rPr lang="pt-BR" sz="2800" dirty="0" err="1">
                <a:solidFill>
                  <a:srgbClr val="002060"/>
                </a:solidFill>
                <a:cs typeface="Arial" panose="020B0604020202020204" pitchFamily="34" charset="0"/>
              </a:rPr>
              <a:t>Store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.</a:t>
            </a:r>
          </a:p>
          <a:p>
            <a:endParaRPr lang="pt-BR" sz="28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2 – Mudar o </a:t>
            </a:r>
            <a:r>
              <a:rPr lang="pt-BR" sz="2800" dirty="0" err="1">
                <a:solidFill>
                  <a:srgbClr val="002060"/>
                </a:solidFill>
                <a:cs typeface="Arial" panose="020B0604020202020204" pitchFamily="34" charset="0"/>
              </a:rPr>
              <a:t>Operation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pt-BR" sz="2800" dirty="0" err="1">
                <a:solidFill>
                  <a:srgbClr val="002060"/>
                </a:solidFill>
                <a:cs typeface="Arial" panose="020B0604020202020204" pitchFamily="34" charset="0"/>
              </a:rPr>
              <a:t>Mode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 para “</a:t>
            </a:r>
            <a:r>
              <a:rPr lang="pt-BR" sz="2800" dirty="0" err="1">
                <a:solidFill>
                  <a:srgbClr val="002060"/>
                </a:solidFill>
                <a:cs typeface="Arial" panose="020B0604020202020204" pitchFamily="34" charset="0"/>
              </a:rPr>
              <a:t>Read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 Write”</a:t>
            </a:r>
          </a:p>
          <a:p>
            <a:endParaRPr lang="pt-BR" sz="28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3 – Mudar o Max </a:t>
            </a:r>
            <a:r>
              <a:rPr lang="pt-BR" sz="2800" dirty="0" err="1">
                <a:solidFill>
                  <a:srgbClr val="002060"/>
                </a:solidFill>
                <a:cs typeface="Arial" panose="020B0604020202020204" pitchFamily="34" charset="0"/>
              </a:rPr>
              <a:t>Size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 para 1 GB ou 2 GB</a:t>
            </a:r>
          </a:p>
          <a:p>
            <a:endParaRPr lang="pt-BR" sz="28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4 - Mudar o Query </a:t>
            </a:r>
            <a:r>
              <a:rPr lang="pt-BR" sz="2800" dirty="0" err="1">
                <a:solidFill>
                  <a:srgbClr val="002060"/>
                </a:solidFill>
                <a:cs typeface="Arial" panose="020B0604020202020204" pitchFamily="34" charset="0"/>
              </a:rPr>
              <a:t>Store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    Capture </a:t>
            </a:r>
            <a:r>
              <a:rPr lang="pt-BR" sz="2800" dirty="0" err="1">
                <a:solidFill>
                  <a:srgbClr val="002060"/>
                </a:solidFill>
                <a:cs typeface="Arial" panose="020B0604020202020204" pitchFamily="34" charset="0"/>
              </a:rPr>
              <a:t>Mode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 para “Auto”</a:t>
            </a:r>
            <a:endParaRPr lang="pt-BR" sz="2800" dirty="0"/>
          </a:p>
        </p:txBody>
      </p:sp>
      <p:pic>
        <p:nvPicPr>
          <p:cNvPr id="4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2473002B-153D-4A03-9C77-77E801333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73" y="1304012"/>
            <a:ext cx="7048576" cy="265129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D650872-9499-4BBF-8B6D-2F827F809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55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8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Query </a:t>
            </a:r>
            <a:r>
              <a:rPr lang="pt-BR" sz="4000" b="1" dirty="0" err="1">
                <a:solidFill>
                  <a:srgbClr val="002060"/>
                </a:solidFill>
              </a:rPr>
              <a:t>Store</a:t>
            </a:r>
            <a:r>
              <a:rPr lang="pt-BR" sz="4000" b="1" dirty="0">
                <a:solidFill>
                  <a:srgbClr val="002060"/>
                </a:solidFill>
              </a:rPr>
              <a:t> – Use e Seja Feliz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E1C42C-70EE-482F-97E3-9F053151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41" y="1471692"/>
            <a:ext cx="7675791" cy="53863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7F2CA5B-148D-464B-8F99-C6D072F3C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56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1332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286107" y="153570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</a:rPr>
              <a:t>Query </a:t>
            </a:r>
            <a:r>
              <a:rPr lang="pt-BR" sz="4000" b="1" dirty="0" err="1">
                <a:solidFill>
                  <a:srgbClr val="002060"/>
                </a:solidFill>
              </a:rPr>
              <a:t>Store</a:t>
            </a:r>
            <a:endParaRPr lang="pt-BR" sz="4000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839550" y="3284090"/>
            <a:ext cx="189667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000" b="1" dirty="0">
                <a:solidFill>
                  <a:srgbClr val="002060"/>
                </a:solidFill>
              </a:rPr>
              <a:t>DEMO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340177-3331-4C71-B1DB-BD93EB136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57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5449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Analisar CPU, Memória e Disco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</a:rPr>
              <a:t>WhoisActive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Criação do Trace de queries Lentas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Criação do Log de Contadores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Estatísticas no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Índices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	Estrutura dos índices Clustered e Nonclustered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	Page Split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	Fragmentação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DMV utilização de índices no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DMV sugestão de índices no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Execution Plan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Dicas para Tuning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Resumo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A64AB09-D559-4745-B8AE-9A89568AE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58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Dúvidas</a:t>
            </a:r>
          </a:p>
        </p:txBody>
      </p:sp>
      <p:pic>
        <p:nvPicPr>
          <p:cNvPr id="4" name="Imagem 3" descr="duvidas-300x3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6000" y="1463817"/>
            <a:ext cx="5040000" cy="50400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A994926-1E7C-4327-8FE0-E1AADD21B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59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933353" y="1300786"/>
            <a:ext cx="626165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2060"/>
                </a:solidFill>
              </a:rPr>
              <a:t>São quase 5 mil linhas de código.</a:t>
            </a:r>
          </a:p>
          <a:p>
            <a:endParaRPr lang="pt-BR" sz="2400" dirty="0">
              <a:solidFill>
                <a:srgbClr val="002060"/>
              </a:solidFill>
            </a:endParaRPr>
          </a:p>
          <a:p>
            <a:r>
              <a:rPr lang="pt-BR" sz="2400" dirty="0">
                <a:solidFill>
                  <a:srgbClr val="002060"/>
                </a:solidFill>
              </a:rPr>
              <a:t>Link para Download do código dessa procedure: </a:t>
            </a:r>
          </a:p>
          <a:p>
            <a:r>
              <a:rPr lang="pt-BR" sz="2000" dirty="0">
                <a:solidFill>
                  <a:srgbClr val="002060"/>
                </a:solidFill>
                <a:hlinkClick r:id="rId3"/>
              </a:rPr>
              <a:t>http://whoisactive.com/</a:t>
            </a:r>
            <a:endParaRPr lang="pt-BR" sz="2800" dirty="0">
              <a:solidFill>
                <a:srgbClr val="002060"/>
              </a:solidFill>
            </a:endParaRPr>
          </a:p>
          <a:p>
            <a:endParaRPr lang="pt-BR" sz="2800" dirty="0">
              <a:solidFill>
                <a:srgbClr val="002060"/>
              </a:solidFill>
            </a:endParaRPr>
          </a:p>
          <a:p>
            <a:endParaRPr lang="pt-BR" sz="2400" dirty="0">
              <a:solidFill>
                <a:srgbClr val="002060"/>
              </a:solidFill>
            </a:endParaRPr>
          </a:p>
          <a:p>
            <a:endParaRPr lang="pt-BR" sz="2400" dirty="0">
              <a:solidFill>
                <a:srgbClr val="002060"/>
              </a:solidFill>
            </a:endParaRPr>
          </a:p>
          <a:p>
            <a:endParaRPr lang="pt-BR" sz="2400" dirty="0">
              <a:solidFill>
                <a:srgbClr val="002060"/>
              </a:solidFill>
            </a:endParaRPr>
          </a:p>
          <a:p>
            <a:endParaRPr lang="pt-BR" sz="2400" dirty="0">
              <a:solidFill>
                <a:srgbClr val="002060"/>
              </a:solidFill>
            </a:endParaRPr>
          </a:p>
          <a:p>
            <a:endParaRPr lang="pt-BR" sz="2400" dirty="0">
              <a:solidFill>
                <a:srgbClr val="002060"/>
              </a:solidFill>
            </a:endParaRPr>
          </a:p>
          <a:p>
            <a:endParaRPr lang="pt-BR" sz="2400" dirty="0">
              <a:solidFill>
                <a:srgbClr val="002060"/>
              </a:solidFill>
            </a:endParaRPr>
          </a:p>
          <a:p>
            <a:r>
              <a:rPr lang="pt-BR" sz="2400" dirty="0">
                <a:solidFill>
                  <a:srgbClr val="002060"/>
                </a:solidFill>
              </a:rPr>
              <a:t>Criando um histórico da </a:t>
            </a:r>
            <a:r>
              <a:rPr lang="pt-BR" sz="2400" dirty="0" err="1">
                <a:solidFill>
                  <a:srgbClr val="002060"/>
                </a:solidFill>
              </a:rPr>
              <a:t>WhoisActive</a:t>
            </a:r>
            <a:r>
              <a:rPr lang="pt-BR" sz="2400" dirty="0">
                <a:solidFill>
                  <a:srgbClr val="002060"/>
                </a:solidFill>
              </a:rPr>
              <a:t>:</a:t>
            </a:r>
            <a:endParaRPr lang="pt-BR" sz="2400" dirty="0">
              <a:solidFill>
                <a:srgbClr val="002060"/>
              </a:solidFill>
              <a:hlinkClick r:id="rId4"/>
            </a:endParaRPr>
          </a:p>
          <a:p>
            <a:r>
              <a:rPr lang="pt-BR" sz="2000" dirty="0">
                <a:solidFill>
                  <a:srgbClr val="002060"/>
                </a:solidFill>
                <a:hlinkClick r:id="rId4"/>
              </a:rPr>
              <a:t>http://www.fabriciolima.net/blog/2016/03/17/queries-do-dia-a-dia-criando-um-log-de-historico-da-sp_whoisactive/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Procedure Whoisactive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88109" y="1300786"/>
            <a:ext cx="3425635" cy="341317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175986" y="4803199"/>
            <a:ext cx="28498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rgbClr val="002060"/>
                </a:solidFill>
              </a:rPr>
              <a:t>Adam Machanic</a:t>
            </a:r>
          </a:p>
        </p:txBody>
      </p:sp>
      <p:pic>
        <p:nvPicPr>
          <p:cNvPr id="10" name="Picture 2" descr="When I repeatedly run sp_WhoIsActive to see if my restore has finished yet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64" y="2915119"/>
            <a:ext cx="4210493" cy="234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9296276" y="5785516"/>
            <a:ext cx="1417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b="1" dirty="0">
                <a:solidFill>
                  <a:srgbClr val="002060"/>
                </a:solidFill>
              </a:rPr>
              <a:t>DEMO</a:t>
            </a:r>
            <a:endParaRPr lang="pt-BR" sz="3600" dirty="0">
              <a:solidFill>
                <a:srgbClr val="002060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79366F-9B58-4232-8678-958FD4CF3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6</a:t>
            </a:fld>
            <a:r>
              <a:rPr lang="pt-BR"/>
              <a:t> de 56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155022" y="394561"/>
            <a:ext cx="6278569" cy="857250"/>
          </a:xfrm>
        </p:spPr>
        <p:txBody>
          <a:bodyPr>
            <a:noAutofit/>
          </a:bodyPr>
          <a:lstStyle/>
          <a:p>
            <a:pPr lvl="7"/>
            <a:r>
              <a:rPr lang="pt-BR" sz="3600" b="1" dirty="0">
                <a:solidFill>
                  <a:srgbClr val="292A76"/>
                </a:solidFill>
                <a:latin typeface="Segoe UI" panose="020B0502040204020203" pitchFamily="34" charset="0"/>
              </a:rPr>
              <a:t>História Real do Dia a Dia </a:t>
            </a:r>
          </a:p>
        </p:txBody>
      </p:sp>
      <p:sp>
        <p:nvSpPr>
          <p:cNvPr id="3" name="Retângulo 2"/>
          <p:cNvSpPr/>
          <p:nvPr/>
        </p:nvSpPr>
        <p:spPr>
          <a:xfrm>
            <a:off x="1991094" y="2179360"/>
            <a:ext cx="4983040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100" dirty="0"/>
          </a:p>
          <a:p>
            <a:endParaRPr lang="pt-BR" sz="1350" dirty="0"/>
          </a:p>
          <a:p>
            <a:endParaRPr lang="pt-BR" sz="2100" dirty="0"/>
          </a:p>
        </p:txBody>
      </p:sp>
      <p:sp>
        <p:nvSpPr>
          <p:cNvPr id="2" name="Retângulo 1"/>
          <p:cNvSpPr/>
          <p:nvPr/>
        </p:nvSpPr>
        <p:spPr>
          <a:xfrm>
            <a:off x="2887195" y="2646180"/>
            <a:ext cx="5730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810000" y="800795"/>
            <a:ext cx="79452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pt-BR" sz="21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120353" y="1460646"/>
            <a:ext cx="76259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Usuário: Meu relatório esta Lento!!!!!!!!!!!!!!!!!!!!!!!!!!!!!!!!!!!</a:t>
            </a:r>
          </a:p>
        </p:txBody>
      </p:sp>
      <p:sp>
        <p:nvSpPr>
          <p:cNvPr id="8" name="Retângulo 7"/>
          <p:cNvSpPr/>
          <p:nvPr/>
        </p:nvSpPr>
        <p:spPr>
          <a:xfrm>
            <a:off x="1548258" y="5060365"/>
            <a:ext cx="65117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DBA: 	Eu conferi no meu log, vi que você rodou ele às </a:t>
            </a:r>
            <a:r>
              <a:rPr lang="pt-BR" sz="2200" b="1" dirty="0">
                <a:solidFill>
                  <a:srgbClr val="FF0000"/>
                </a:solidFill>
                <a:latin typeface="Segoe UI" panose="020B0502040204020203" pitchFamily="34" charset="0"/>
              </a:rPr>
              <a:t>13h45min</a:t>
            </a: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, da máquina </a:t>
            </a:r>
            <a:r>
              <a:rPr lang="pt-BR" sz="2200" b="1" dirty="0">
                <a:solidFill>
                  <a:srgbClr val="FF0000"/>
                </a:solidFill>
                <a:latin typeface="Segoe UI" panose="020B0502040204020203" pitchFamily="34" charset="0"/>
              </a:rPr>
              <a:t>FIN01</a:t>
            </a: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 e ele demorou </a:t>
            </a:r>
            <a:r>
              <a:rPr lang="pt-BR" sz="2200" b="1" dirty="0">
                <a:solidFill>
                  <a:srgbClr val="FF0000"/>
                </a:solidFill>
                <a:latin typeface="Segoe UI" panose="020B0502040204020203" pitchFamily="34" charset="0"/>
              </a:rPr>
              <a:t>1min27s</a:t>
            </a: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. Mas pode deixar que vou tentar melhorar esse tempo.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53" y="3058596"/>
            <a:ext cx="1707399" cy="126978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804143" y="2263886"/>
            <a:ext cx="41028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DBA: 	Lento Quanto? </a:t>
            </a:r>
            <a:r>
              <a:rPr lang="pt-BR" sz="22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rPr>
              <a:t>  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120354" y="3497779"/>
            <a:ext cx="73389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Usuário:  Está demorando uns 15 minutos... Uma Jaca!!!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881581" y="4315493"/>
            <a:ext cx="34507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Poucos segundos depois...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65" y="1329987"/>
            <a:ext cx="1787071" cy="1014934"/>
          </a:xfrm>
          <a:prstGeom prst="rect">
            <a:avLst/>
          </a:prstGeom>
        </p:spPr>
      </p:pic>
      <p:pic>
        <p:nvPicPr>
          <p:cNvPr id="1026" name="Picture 2" descr="http://4.bp.blogspot.com/-w_2v8r3FNc4/T6hyIanQAeI/AAAAAAAAAXk/Th8QW1E5Geg/s1600/cidadao_aprendiz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504" y="1790492"/>
            <a:ext cx="1385454" cy="155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When the new developer gets his sysadmin permissions request granted by management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569" y="4830283"/>
            <a:ext cx="3024535" cy="163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7EAF4E-2A33-4E90-8D25-5041D3EB8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7</a:t>
            </a:fld>
            <a:r>
              <a:rPr lang="en-US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670879" y="349315"/>
            <a:ext cx="6278569" cy="857250"/>
          </a:xfrm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rgbClr val="292A76"/>
                </a:solidFill>
                <a:latin typeface="Segoe UI" panose="020B0502040204020203" pitchFamily="34" charset="0"/>
              </a:rPr>
              <a:t>História Real do Dia a Dia </a:t>
            </a:r>
            <a:endParaRPr lang="pt-BR" sz="3200" dirty="0"/>
          </a:p>
        </p:txBody>
      </p:sp>
      <p:sp>
        <p:nvSpPr>
          <p:cNvPr id="3" name="Retângulo 2"/>
          <p:cNvSpPr/>
          <p:nvPr/>
        </p:nvSpPr>
        <p:spPr>
          <a:xfrm>
            <a:off x="2139950" y="1647733"/>
            <a:ext cx="4983040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100" dirty="0"/>
          </a:p>
          <a:p>
            <a:endParaRPr lang="pt-BR" sz="1350" dirty="0"/>
          </a:p>
          <a:p>
            <a:endParaRPr lang="pt-BR" sz="2100" dirty="0"/>
          </a:p>
        </p:txBody>
      </p:sp>
      <p:sp>
        <p:nvSpPr>
          <p:cNvPr id="2" name="Retângulo 1"/>
          <p:cNvSpPr/>
          <p:nvPr/>
        </p:nvSpPr>
        <p:spPr>
          <a:xfrm>
            <a:off x="3036051" y="2114553"/>
            <a:ext cx="5730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778876" y="1533962"/>
            <a:ext cx="79452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pt-BR" sz="21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636957" y="1194985"/>
            <a:ext cx="6443527" cy="3100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/>
            <a:endParaRPr lang="pt-BR" sz="2200" dirty="0">
              <a:solidFill>
                <a:schemeClr val="accent1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Usuário: É rapaz... É isso mesmo. Não são 15 minutos não... me confundi...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Mas está lento!!!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endParaRPr lang="pt-BR" sz="2200" dirty="0">
              <a:solidFill>
                <a:srgbClr val="292A76"/>
              </a:solidFill>
              <a:latin typeface="Segoe UI" panose="020B0502040204020203" pitchFamily="34" charset="0"/>
            </a:endParaRPr>
          </a:p>
          <a:p>
            <a:pPr marL="342900" lvl="1"/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Poucos minutos depois...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endParaRPr lang="pt-BR" sz="2200" dirty="0">
              <a:solidFill>
                <a:srgbClr val="292A76"/>
              </a:solidFill>
              <a:latin typeface="Segoe UI" panose="020B0502040204020203" pitchFamily="34" charset="0"/>
            </a:endParaRPr>
          </a:p>
          <a:p>
            <a:pPr marL="342900" lvl="1"/>
            <a:endParaRPr lang="pt-BR" sz="2200" dirty="0">
              <a:solidFill>
                <a:srgbClr val="292A76"/>
              </a:solidFill>
              <a:latin typeface="Segoe UI" panose="020B0502040204020203" pitchFamily="34" charset="0"/>
            </a:endParaRPr>
          </a:p>
          <a:p>
            <a:endParaRPr lang="pt-BR" sz="1950" dirty="0">
              <a:latin typeface="Segoe UI" panose="020B0502040204020203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121782" y="3911113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DBA: Pronto. Agora está rodando em 1 segundo!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803" y="3591881"/>
            <a:ext cx="1434685" cy="143937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598317" y="6038579"/>
            <a:ext cx="52854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dirty="0">
                <a:solidFill>
                  <a:srgbClr val="292A76"/>
                </a:solidFill>
                <a:latin typeface="Segoe UI" panose="020B0502040204020203" pitchFamily="34" charset="0"/>
              </a:rPr>
              <a:t>Usuário: COMO?? Macumba?? Milagre!!!!</a:t>
            </a:r>
          </a:p>
        </p:txBody>
      </p:sp>
      <p:pic>
        <p:nvPicPr>
          <p:cNvPr id="2054" name="Picture 6" descr="https://encrypted-tbn0.gstatic.com/images?q=tbn:ANd9GcRzrktPMWHrWlA7cNK7OssdrPTlJoLQRgjCp-3m1nqZZGGDiL7hp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2" y="2673661"/>
            <a:ext cx="1542610" cy="1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o explicativo em forma de nuvem 8"/>
          <p:cNvSpPr/>
          <p:nvPr/>
        </p:nvSpPr>
        <p:spPr>
          <a:xfrm>
            <a:off x="607234" y="1508859"/>
            <a:ext cx="2817682" cy="1030855"/>
          </a:xfrm>
          <a:prstGeom prst="cloudCallout">
            <a:avLst>
              <a:gd name="adj1" fmla="val -14897"/>
              <a:gd name="adj2" fmla="val 79589"/>
            </a:avLst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292A76"/>
                </a:solidFill>
              </a:rPr>
              <a:t>Como que esse miserável da TI sabe disso???</a:t>
            </a:r>
          </a:p>
        </p:txBody>
      </p:sp>
      <p:pic>
        <p:nvPicPr>
          <p:cNvPr id="14" name="Picture 2" descr="When I see all the undocumented XEs and DMVs for SQL Server direct seeding"/>
          <p:cNvPicPr>
            <a:picLocks noGrp="1" noChangeAspect="1" noChangeArrowheads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41" y="4172472"/>
            <a:ext cx="2193655" cy="240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35E452-07BF-48AD-B985-958549BC2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8</a:t>
            </a:fld>
            <a:r>
              <a:rPr lang="en-US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5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840836" y="487012"/>
            <a:ext cx="6278569" cy="857250"/>
          </a:xfrm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rgbClr val="292A76"/>
                </a:solidFill>
                <a:latin typeface="Segoe UI" panose="020B0502040204020203" pitchFamily="34" charset="0"/>
              </a:rPr>
              <a:t>História Real do Dia a Dia </a:t>
            </a:r>
            <a:endParaRPr lang="pt-BR" sz="3200" dirty="0"/>
          </a:p>
        </p:txBody>
      </p:sp>
      <p:sp>
        <p:nvSpPr>
          <p:cNvPr id="3" name="Retângulo 2"/>
          <p:cNvSpPr/>
          <p:nvPr/>
        </p:nvSpPr>
        <p:spPr>
          <a:xfrm>
            <a:off x="2139950" y="1647733"/>
            <a:ext cx="4983040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100" dirty="0"/>
          </a:p>
          <a:p>
            <a:endParaRPr lang="pt-BR" sz="1350" dirty="0"/>
          </a:p>
          <a:p>
            <a:endParaRPr lang="pt-BR" sz="2100" dirty="0"/>
          </a:p>
        </p:txBody>
      </p:sp>
      <p:sp>
        <p:nvSpPr>
          <p:cNvPr id="2" name="Retângulo 1"/>
          <p:cNvSpPr/>
          <p:nvPr/>
        </p:nvSpPr>
        <p:spPr>
          <a:xfrm>
            <a:off x="2316960" y="2680690"/>
            <a:ext cx="5730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778876" y="1533962"/>
            <a:ext cx="7945244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21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endParaRPr lang="pt-BR" sz="21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62301" y="1758843"/>
            <a:ext cx="399422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 algn="ctr"/>
            <a:endParaRPr lang="pt-BR" sz="3000" dirty="0">
              <a:solidFill>
                <a:schemeClr val="accent1"/>
              </a:solidFill>
              <a:latin typeface="Segoe UI" panose="020B0502040204020203" pitchFamily="34" charset="0"/>
            </a:endParaRPr>
          </a:p>
          <a:p>
            <a:pPr algn="ctr"/>
            <a:r>
              <a:rPr lang="pt-BR" sz="3000" dirty="0">
                <a:solidFill>
                  <a:schemeClr val="tx2"/>
                </a:solidFill>
                <a:latin typeface="Segoe UI" panose="020B0502040204020203" pitchFamily="34" charset="0"/>
              </a:rPr>
              <a:t>“Após o usuário virar as  costas”</a:t>
            </a:r>
            <a:endParaRPr lang="pt-BR" sz="3000" dirty="0">
              <a:solidFill>
                <a:srgbClr val="292A76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600" dirty="0">
              <a:solidFill>
                <a:srgbClr val="292A76"/>
              </a:solidFill>
              <a:latin typeface="Segoe UI" panose="020B0502040204020203" pitchFamily="34" charset="0"/>
            </a:endParaRPr>
          </a:p>
          <a:p>
            <a:endParaRPr lang="pt-BR" sz="2600" dirty="0">
              <a:latin typeface="Segoe UI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840836" y="4532107"/>
            <a:ext cx="8116362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50" dirty="0">
                <a:solidFill>
                  <a:srgbClr val="292A76"/>
                </a:solidFill>
                <a:latin typeface="Segoe UI" panose="020B0502040204020203" pitchFamily="34" charset="0"/>
              </a:rPr>
              <a:t>Que Log é esse que tem o poder de desmascarar um usuário?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pt-BR" sz="2600" b="1" dirty="0">
                <a:solidFill>
                  <a:srgbClr val="292A76"/>
                </a:solidFill>
                <a:latin typeface="Segoe UI" panose="020B0502040204020203" pitchFamily="34" charset="0"/>
              </a:rPr>
              <a:t>Server </a:t>
            </a:r>
            <a:r>
              <a:rPr lang="pt-BR" sz="2600" b="1" dirty="0" err="1">
                <a:solidFill>
                  <a:srgbClr val="292A76"/>
                </a:solidFill>
                <a:latin typeface="Segoe UI" panose="020B0502040204020203" pitchFamily="34" charset="0"/>
              </a:rPr>
              <a:t>Side</a:t>
            </a:r>
            <a:r>
              <a:rPr lang="pt-BR" sz="2600" b="1" dirty="0">
                <a:solidFill>
                  <a:srgbClr val="292A76"/>
                </a:solidFill>
                <a:latin typeface="Segoe UI" panose="020B0502040204020203" pitchFamily="34" charset="0"/>
              </a:rPr>
              <a:t> Trace (Profile) ou </a:t>
            </a:r>
            <a:r>
              <a:rPr lang="pt-BR" sz="2600" b="1" dirty="0" err="1">
                <a:solidFill>
                  <a:srgbClr val="292A76"/>
                </a:solidFill>
                <a:latin typeface="Segoe UI" panose="020B0502040204020203" pitchFamily="34" charset="0"/>
              </a:rPr>
              <a:t>Extended</a:t>
            </a:r>
            <a:r>
              <a:rPr lang="pt-BR" sz="2600" b="1" dirty="0">
                <a:solidFill>
                  <a:srgbClr val="292A76"/>
                </a:solidFill>
                <a:latin typeface="Segoe UI" panose="020B0502040204020203" pitchFamily="34" charset="0"/>
              </a:rPr>
              <a:t> </a:t>
            </a:r>
            <a:r>
              <a:rPr lang="pt-BR" sz="2600" b="1" dirty="0" err="1">
                <a:solidFill>
                  <a:srgbClr val="292A76"/>
                </a:solidFill>
                <a:latin typeface="Segoe UI" panose="020B0502040204020203" pitchFamily="34" charset="0"/>
              </a:rPr>
              <a:t>Events</a:t>
            </a:r>
            <a:endParaRPr lang="pt-BR" sz="2600" b="1" dirty="0">
              <a:solidFill>
                <a:srgbClr val="292A76"/>
              </a:solidFill>
              <a:latin typeface="Segoe UI" panose="020B0502040204020203" pitchFamily="34" charset="0"/>
            </a:endParaRPr>
          </a:p>
        </p:txBody>
      </p:sp>
      <p:pic>
        <p:nvPicPr>
          <p:cNvPr id="13" name="Picture 2" descr="http://i.imgur.com/CNiezZx.gif">
            <a:extLst>
              <a:ext uri="{FF2B5EF4-FFF2-40B4-BE49-F238E27FC236}">
                <a16:creationId xmlns:a16="http://schemas.microsoft.com/office/drawing/2014/main" id="{CE6F7B99-BE36-41CC-8011-848FD303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51" y="1344262"/>
            <a:ext cx="5766464" cy="325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997A6E-C88E-4791-A3F5-1E8AAB961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9</a:t>
            </a:fld>
            <a:r>
              <a:rPr lang="en-US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6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4716</TotalTime>
  <Words>4069</Words>
  <Application>Microsoft Office PowerPoint</Application>
  <PresentationFormat>Widescreen</PresentationFormat>
  <Paragraphs>772</Paragraphs>
  <Slides>59</Slides>
  <Notes>52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59</vt:i4>
      </vt:variant>
    </vt:vector>
  </HeadingPairs>
  <TitlesOfParts>
    <vt:vector size="69" baseType="lpstr">
      <vt:lpstr>Arial</vt:lpstr>
      <vt:lpstr>Calibri</vt:lpstr>
      <vt:lpstr>Calibri Light</vt:lpstr>
      <vt:lpstr>Consolas</vt:lpstr>
      <vt:lpstr>Segoe UI</vt:lpstr>
      <vt:lpstr>Times New Roman</vt:lpstr>
      <vt:lpstr>Wingdings</vt:lpstr>
      <vt:lpstr>Tema do Office</vt:lpstr>
      <vt:lpstr>1_Tema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História Real do Dia a Dia </vt:lpstr>
      <vt:lpstr>História Real do Dia a Dia </vt:lpstr>
      <vt:lpstr>História Real do Dia a Dia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Fabrício Lima</cp:lastModifiedBy>
  <cp:revision>284</cp:revision>
  <dcterms:created xsi:type="dcterms:W3CDTF">2016-04-04T15:53:45Z</dcterms:created>
  <dcterms:modified xsi:type="dcterms:W3CDTF">2017-09-29T01:37:54Z</dcterms:modified>
</cp:coreProperties>
</file>